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24"/>
  </p:notesMasterIdLst>
  <p:handoutMasterIdLst>
    <p:handoutMasterId r:id="rId25"/>
  </p:handoutMasterIdLst>
  <p:sldIdLst>
    <p:sldId id="256" r:id="rId2"/>
    <p:sldId id="308" r:id="rId3"/>
    <p:sldId id="311" r:id="rId4"/>
    <p:sldId id="316" r:id="rId5"/>
    <p:sldId id="361" r:id="rId6"/>
    <p:sldId id="317" r:id="rId7"/>
    <p:sldId id="366" r:id="rId8"/>
    <p:sldId id="320" r:id="rId9"/>
    <p:sldId id="328" r:id="rId10"/>
    <p:sldId id="362" r:id="rId11"/>
    <p:sldId id="318" r:id="rId12"/>
    <p:sldId id="319" r:id="rId13"/>
    <p:sldId id="333" r:id="rId14"/>
    <p:sldId id="321" r:id="rId15"/>
    <p:sldId id="323" r:id="rId16"/>
    <p:sldId id="351" r:id="rId17"/>
    <p:sldId id="359" r:id="rId18"/>
    <p:sldId id="358" r:id="rId19"/>
    <p:sldId id="352" r:id="rId20"/>
    <p:sldId id="353" r:id="rId21"/>
    <p:sldId id="363" r:id="rId22"/>
    <p:sldId id="365" r:id="rId23"/>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8F4"/>
    <a:srgbClr val="01529B"/>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89"/>
    <p:restoredTop sz="94643"/>
  </p:normalViewPr>
  <p:slideViewPr>
    <p:cSldViewPr snapToGrid="0" snapToObjects="1">
      <p:cViewPr>
        <p:scale>
          <a:sx n="112" d="100"/>
          <a:sy n="112" d="100"/>
        </p:scale>
        <p:origin x="1216" y="792"/>
      </p:cViewPr>
      <p:guideLst/>
    </p:cSldViewPr>
  </p:slideViewPr>
  <p:notesTextViewPr>
    <p:cViewPr>
      <p:scale>
        <a:sx n="1" d="1"/>
        <a:sy n="1" d="1"/>
      </p:scale>
      <p:origin x="0" y="0"/>
    </p:cViewPr>
  </p:notesTextViewPr>
  <p:notesViewPr>
    <p:cSldViewPr snapToGrid="0" snapToObjects="1">
      <p:cViewPr varScale="1">
        <p:scale>
          <a:sx n="84" d="100"/>
          <a:sy n="84" d="100"/>
        </p:scale>
        <p:origin x="3824" y="19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47BEBD-A0A3-0744-888D-F1DE18C2E197}" type="datetimeFigureOut">
              <a:rPr lang="en-US" smtClean="0"/>
              <a:t>11/14/17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549BC6-57A6-984A-8BC8-7F3322C96AC1}" type="slidenum">
              <a:rPr lang="en-US" smtClean="0"/>
              <a:t>‹#›</a:t>
            </a:fld>
            <a:endParaRPr lang="en-US"/>
          </a:p>
        </p:txBody>
      </p:sp>
    </p:spTree>
    <p:extLst>
      <p:ext uri="{BB962C8B-B14F-4D97-AF65-F5344CB8AC3E}">
        <p14:creationId xmlns:p14="http://schemas.microsoft.com/office/powerpoint/2010/main" val="168181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8BF76-479B-D141-BDE7-A391C28D0C49}" type="datetimeFigureOut">
              <a:rPr lang="en-US" smtClean="0"/>
              <a:t>11/14/17</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D129A-EB00-ED4E-B283-4CAAFF24ED0D}" type="slidenum">
              <a:rPr lang="en-US" smtClean="0"/>
              <a:t>‹#›</a:t>
            </a:fld>
            <a:endParaRPr lang="en-US"/>
          </a:p>
        </p:txBody>
      </p:sp>
    </p:spTree>
    <p:extLst>
      <p:ext uri="{BB962C8B-B14F-4D97-AF65-F5344CB8AC3E}">
        <p14:creationId xmlns:p14="http://schemas.microsoft.com/office/powerpoint/2010/main" val="1137239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6D129A-EB00-ED4E-B283-4CAAFF24ED0D}" type="slidenum">
              <a:rPr lang="en-US" smtClean="0"/>
              <a:t>1</a:t>
            </a:fld>
            <a:endParaRPr lang="en-US"/>
          </a:p>
        </p:txBody>
      </p:sp>
    </p:spTree>
    <p:extLst>
      <p:ext uri="{BB962C8B-B14F-4D97-AF65-F5344CB8AC3E}">
        <p14:creationId xmlns:p14="http://schemas.microsoft.com/office/powerpoint/2010/main" val="95180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766763"/>
            <a:ext cx="6134100" cy="38338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5CC826-F45C-4BBF-AFC4-3850F3658933}" type="slidenum">
              <a:rPr lang="zh-CN" altLang="en-US" smtClean="0"/>
              <a:pPr/>
              <a:t>3</a:t>
            </a:fld>
            <a:endParaRPr lang="zh-CN" altLang="en-US"/>
          </a:p>
        </p:txBody>
      </p:sp>
    </p:spTree>
    <p:extLst>
      <p:ext uri="{BB962C8B-B14F-4D97-AF65-F5344CB8AC3E}">
        <p14:creationId xmlns:p14="http://schemas.microsoft.com/office/powerpoint/2010/main" val="9787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sz="3200" dirty="0"/>
          </a:p>
        </p:txBody>
      </p:sp>
      <p:sp>
        <p:nvSpPr>
          <p:cNvPr id="4" name="Slide Number Placeholder 3"/>
          <p:cNvSpPr>
            <a:spLocks noGrp="1"/>
          </p:cNvSpPr>
          <p:nvPr>
            <p:ph type="sldNum" sz="quarter" idx="10"/>
          </p:nvPr>
        </p:nvSpPr>
        <p:spPr/>
        <p:txBody>
          <a:bodyPr/>
          <a:lstStyle/>
          <a:p>
            <a:fld id="{11F2B71F-78C0-4D82-9E33-50ED05513C12}" type="slidenum">
              <a:rPr lang="zh-CN" altLang="en-US" smtClean="0"/>
              <a:pPr/>
              <a:t>17</a:t>
            </a:fld>
            <a:endParaRPr lang="zh-CN" altLang="en-US"/>
          </a:p>
        </p:txBody>
      </p:sp>
    </p:spTree>
    <p:extLst>
      <p:ext uri="{BB962C8B-B14F-4D97-AF65-F5344CB8AC3E}">
        <p14:creationId xmlns:p14="http://schemas.microsoft.com/office/powerpoint/2010/main" val="175193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sz="3200" dirty="0"/>
          </a:p>
        </p:txBody>
      </p:sp>
      <p:sp>
        <p:nvSpPr>
          <p:cNvPr id="4" name="Slide Number Placeholder 3"/>
          <p:cNvSpPr>
            <a:spLocks noGrp="1"/>
          </p:cNvSpPr>
          <p:nvPr>
            <p:ph type="sldNum" sz="quarter" idx="10"/>
          </p:nvPr>
        </p:nvSpPr>
        <p:spPr/>
        <p:txBody>
          <a:bodyPr/>
          <a:lstStyle/>
          <a:p>
            <a:fld id="{11F2B71F-78C0-4D82-9E33-50ED05513C12}" type="slidenum">
              <a:rPr lang="zh-CN" altLang="en-US" smtClean="0"/>
              <a:pPr/>
              <a:t>18</a:t>
            </a:fld>
            <a:endParaRPr lang="zh-CN" altLang="en-US"/>
          </a:p>
        </p:txBody>
      </p:sp>
    </p:spTree>
    <p:extLst>
      <p:ext uri="{BB962C8B-B14F-4D97-AF65-F5344CB8AC3E}">
        <p14:creationId xmlns:p14="http://schemas.microsoft.com/office/powerpoint/2010/main" val="64549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sz="3200" dirty="0"/>
          </a:p>
        </p:txBody>
      </p:sp>
      <p:sp>
        <p:nvSpPr>
          <p:cNvPr id="4" name="Slide Number Placeholder 3"/>
          <p:cNvSpPr>
            <a:spLocks noGrp="1"/>
          </p:cNvSpPr>
          <p:nvPr>
            <p:ph type="sldNum" sz="quarter" idx="10"/>
          </p:nvPr>
        </p:nvSpPr>
        <p:spPr/>
        <p:txBody>
          <a:bodyPr/>
          <a:lstStyle/>
          <a:p>
            <a:fld id="{11F2B71F-78C0-4D82-9E33-50ED05513C12}" type="slidenum">
              <a:rPr lang="zh-CN" altLang="en-US" smtClean="0"/>
              <a:pPr/>
              <a:t>19</a:t>
            </a:fld>
            <a:endParaRPr lang="zh-CN" altLang="en-US"/>
          </a:p>
        </p:txBody>
      </p:sp>
    </p:spTree>
    <p:extLst>
      <p:ext uri="{BB962C8B-B14F-4D97-AF65-F5344CB8AC3E}">
        <p14:creationId xmlns:p14="http://schemas.microsoft.com/office/powerpoint/2010/main" val="1009403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sz="3200" dirty="0"/>
          </a:p>
        </p:txBody>
      </p:sp>
      <p:sp>
        <p:nvSpPr>
          <p:cNvPr id="4" name="Slide Number Placeholder 3"/>
          <p:cNvSpPr>
            <a:spLocks noGrp="1"/>
          </p:cNvSpPr>
          <p:nvPr>
            <p:ph type="sldNum" sz="quarter" idx="10"/>
          </p:nvPr>
        </p:nvSpPr>
        <p:spPr/>
        <p:txBody>
          <a:bodyPr/>
          <a:lstStyle/>
          <a:p>
            <a:fld id="{11F2B71F-78C0-4D82-9E33-50ED05513C12}" type="slidenum">
              <a:rPr lang="zh-CN" altLang="en-US" smtClean="0"/>
              <a:pPr/>
              <a:t>20</a:t>
            </a:fld>
            <a:endParaRPr lang="zh-CN" altLang="en-US"/>
          </a:p>
        </p:txBody>
      </p:sp>
    </p:spTree>
    <p:extLst>
      <p:ext uri="{BB962C8B-B14F-4D97-AF65-F5344CB8AC3E}">
        <p14:creationId xmlns:p14="http://schemas.microsoft.com/office/powerpoint/2010/main" val="76266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sz="3200" dirty="0"/>
          </a:p>
        </p:txBody>
      </p:sp>
      <p:sp>
        <p:nvSpPr>
          <p:cNvPr id="4" name="Slide Number Placeholder 3"/>
          <p:cNvSpPr>
            <a:spLocks noGrp="1"/>
          </p:cNvSpPr>
          <p:nvPr>
            <p:ph type="sldNum" sz="quarter" idx="10"/>
          </p:nvPr>
        </p:nvSpPr>
        <p:spPr/>
        <p:txBody>
          <a:bodyPr/>
          <a:lstStyle/>
          <a:p>
            <a:fld id="{11F2B71F-78C0-4D82-9E33-50ED05513C12}" type="slidenum">
              <a:rPr lang="zh-CN" altLang="en-US" smtClean="0"/>
              <a:pPr/>
              <a:t>21</a:t>
            </a:fld>
            <a:endParaRPr lang="zh-CN" altLang="en-US"/>
          </a:p>
        </p:txBody>
      </p:sp>
    </p:spTree>
    <p:extLst>
      <p:ext uri="{BB962C8B-B14F-4D97-AF65-F5344CB8AC3E}">
        <p14:creationId xmlns:p14="http://schemas.microsoft.com/office/powerpoint/2010/main" val="131298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zh-CN" altLang="en-US"/>
          </a:p>
        </p:txBody>
      </p:sp>
      <p:sp>
        <p:nvSpPr>
          <p:cNvPr id="37892" name="幻灯片编号占位符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eaLnBrk="1" hangingPunct="1"/>
            <a:fld id="{7990202C-E278-9940-863F-06E40FAACBCC}" type="slidenum">
              <a:rPr lang="zh-CN" altLang="en-US">
                <a:latin typeface="Calibri" charset="0"/>
              </a:rPr>
              <a:pPr eaLnBrk="1" hangingPunct="1"/>
              <a:t>22</a:t>
            </a:fld>
            <a:endParaRPr lang="zh-CN" altLang="en-US">
              <a:latin typeface="Calibri" charset="0"/>
            </a:endParaRPr>
          </a:p>
        </p:txBody>
      </p:sp>
    </p:spTree>
    <p:extLst>
      <p:ext uri="{BB962C8B-B14F-4D97-AF65-F5344CB8AC3E}">
        <p14:creationId xmlns:p14="http://schemas.microsoft.com/office/powerpoint/2010/main" val="2072341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5296959"/>
            <a:ext cx="2057400" cy="304271"/>
          </a:xfrm>
          <a:prstGeom prst="rect">
            <a:avLst/>
          </a:prstGeom>
        </p:spPr>
        <p:txBody>
          <a:bodyPr/>
          <a:lstStyle/>
          <a:p>
            <a:fld id="{9C4340D5-6904-374B-B676-1E44D23A74D4}" type="datetime1">
              <a:rPr lang="en-US" smtClean="0"/>
              <a:t>11/14/17</a:t>
            </a:fld>
            <a:endParaRPr lang="en-US"/>
          </a:p>
        </p:txBody>
      </p:sp>
      <p:sp>
        <p:nvSpPr>
          <p:cNvPr id="5" name="Footer Placeholder 4"/>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5296959"/>
            <a:ext cx="2057400" cy="304271"/>
          </a:xfrm>
          <a:prstGeom prst="rect">
            <a:avLst/>
          </a:prstGeom>
        </p:spPr>
        <p:txBody>
          <a:bodyPr/>
          <a:lstStyle/>
          <a:p>
            <a:fld id="{4E399D68-1EC4-1148-9E29-008D5FAC75AA}" type="datetime1">
              <a:rPr lang="en-US" smtClean="0"/>
              <a:t>11/14/17</a:t>
            </a:fld>
            <a:endParaRPr lang="en-US"/>
          </a:p>
        </p:txBody>
      </p:sp>
      <p:sp>
        <p:nvSpPr>
          <p:cNvPr id="5" name="Footer Placeholder 4"/>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5296959"/>
            <a:ext cx="2057400" cy="304271"/>
          </a:xfrm>
          <a:prstGeom prst="rect">
            <a:avLst/>
          </a:prstGeom>
        </p:spPr>
        <p:txBody>
          <a:bodyPr/>
          <a:lstStyle/>
          <a:p>
            <a:fld id="{99FA9BE2-9929-5146-9D26-8771C0EF298C}" type="datetime1">
              <a:rPr lang="en-US" smtClean="0"/>
              <a:t>11/14/17</a:t>
            </a:fld>
            <a:endParaRPr lang="en-US"/>
          </a:p>
        </p:txBody>
      </p:sp>
      <p:sp>
        <p:nvSpPr>
          <p:cNvPr id="5" name="Footer Placeholder 4"/>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9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hort Title and Content">
    <p:spTree>
      <p:nvGrpSpPr>
        <p:cNvPr id="1" name=""/>
        <p:cNvGrpSpPr/>
        <p:nvPr/>
      </p:nvGrpSpPr>
      <p:grpSpPr>
        <a:xfrm>
          <a:off x="0" y="0"/>
          <a:ext cx="0" cy="0"/>
          <a:chOff x="0" y="0"/>
          <a:chExt cx="0" cy="0"/>
        </a:xfrm>
      </p:grpSpPr>
      <p:sp>
        <p:nvSpPr>
          <p:cNvPr id="14" name="Content Placeholder 2"/>
          <p:cNvSpPr>
            <a:spLocks noGrp="1"/>
          </p:cNvSpPr>
          <p:nvPr>
            <p:ph idx="1" hasCustomPrompt="1"/>
          </p:nvPr>
        </p:nvSpPr>
        <p:spPr>
          <a:xfrm>
            <a:off x="360000" y="1200000"/>
            <a:ext cx="8229600" cy="3771636"/>
          </a:xfrm>
        </p:spPr>
        <p:txBody>
          <a:bodyPr>
            <a:noAutofit/>
          </a:bodyPr>
          <a:lstStyle>
            <a:lvl1pPr>
              <a:spcBef>
                <a:spcPts val="1000"/>
              </a:spcBef>
              <a:buFont typeface="Arial" pitchFamily="34" charset="0"/>
              <a:buChar char="•"/>
              <a:defRPr sz="1667">
                <a:solidFill>
                  <a:srgbClr val="4D4D4D"/>
                </a:solidFill>
              </a:defRPr>
            </a:lvl1pPr>
            <a:lvl2pPr>
              <a:defRPr sz="1500">
                <a:solidFill>
                  <a:schemeClr val="tx1">
                    <a:lumMod val="50000"/>
                    <a:lumOff val="50000"/>
                  </a:schemeClr>
                </a:solidFill>
              </a:defRPr>
            </a:lvl2pPr>
            <a:lvl3pPr>
              <a:buSzPct val="50000"/>
              <a:buFont typeface="Wingdings" pitchFamily="2" charset="2"/>
              <a:buChar char="n"/>
              <a:defRPr sz="1333">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ltLang="zh-CN" dirty="0" err="1"/>
              <a:t>Itatiumquis</a:t>
            </a:r>
            <a:r>
              <a:rPr lang="en-US" altLang="zh-CN" dirty="0"/>
              <a:t> </a:t>
            </a:r>
            <a:r>
              <a:rPr lang="en-US" altLang="zh-CN" dirty="0" err="1"/>
              <a:t>aut</a:t>
            </a:r>
            <a:r>
              <a:rPr lang="en-US" altLang="zh-CN" dirty="0"/>
              <a:t> rat </a:t>
            </a:r>
            <a:r>
              <a:rPr lang="en-US" altLang="zh-CN" dirty="0" err="1"/>
              <a:t>explia</a:t>
            </a:r>
            <a:r>
              <a:rPr lang="en-US" altLang="zh-CN" dirty="0"/>
              <a:t> </a:t>
            </a:r>
            <a:r>
              <a:rPr lang="en-US" altLang="zh-CN" dirty="0" err="1"/>
              <a:t>suntius</a:t>
            </a:r>
            <a:r>
              <a:rPr lang="en-US" altLang="zh-CN" dirty="0"/>
              <a:t> et </a:t>
            </a:r>
            <a:r>
              <a:rPr lang="en-US" altLang="zh-CN" dirty="0" err="1"/>
              <a:t>faccusti</a:t>
            </a:r>
            <a:r>
              <a:rPr lang="en-US" altLang="zh-CN" dirty="0"/>
              <a:t> </a:t>
            </a:r>
            <a:r>
              <a:rPr lang="en-US" altLang="zh-CN" dirty="0" err="1"/>
              <a:t>ius</a:t>
            </a:r>
            <a:r>
              <a:rPr lang="en-US" altLang="zh-CN" dirty="0"/>
              <a:t> </a:t>
            </a:r>
            <a:r>
              <a:rPr lang="en-US" altLang="zh-CN" dirty="0" err="1"/>
              <a:t>il</a:t>
            </a:r>
            <a:r>
              <a:rPr lang="en-US" altLang="zh-CN" dirty="0"/>
              <a:t> </a:t>
            </a:r>
            <a:r>
              <a:rPr lang="en-US" altLang="zh-CN" dirty="0" err="1"/>
              <a:t>illant</a:t>
            </a:r>
            <a:r>
              <a:rPr lang="en-US" altLang="zh-CN" dirty="0"/>
              <a:t>, </a:t>
            </a:r>
            <a:r>
              <a:rPr lang="en-US" altLang="zh-CN" dirty="0" err="1"/>
              <a:t>omnimpo</a:t>
            </a:r>
            <a:r>
              <a:rPr lang="en-US" altLang="zh-CN" dirty="0"/>
              <a:t> </a:t>
            </a:r>
            <a:r>
              <a:rPr lang="en-US" altLang="zh-CN" dirty="0" err="1"/>
              <a:t>repelis</a:t>
            </a:r>
            <a:r>
              <a:rPr lang="en-US" altLang="zh-CN" dirty="0"/>
              <a:t> </a:t>
            </a:r>
            <a:r>
              <a:rPr lang="en-US" altLang="zh-CN" dirty="0" err="1"/>
              <a:t>nonse</a:t>
            </a:r>
            <a:r>
              <a:rPr lang="en-US" altLang="zh-CN" dirty="0"/>
              <a:t> </a:t>
            </a:r>
            <a:r>
              <a:rPr lang="en-US" altLang="zh-CN" dirty="0" err="1"/>
              <a:t>voluptis</a:t>
            </a:r>
            <a:r>
              <a:rPr lang="en-US" altLang="zh-CN" dirty="0"/>
              <a:t> </a:t>
            </a:r>
            <a:r>
              <a:rPr lang="en-US" altLang="zh-CN" dirty="0" err="1"/>
              <a:t>maionseces</a:t>
            </a:r>
            <a:r>
              <a:rPr lang="en-US" altLang="zh-CN" dirty="0"/>
              <a:t> </a:t>
            </a:r>
            <a:r>
              <a:rPr lang="en-US" altLang="zh-CN" dirty="0" err="1"/>
              <a:t>que</a:t>
            </a:r>
            <a:r>
              <a:rPr lang="en-US" altLang="zh-CN" dirty="0"/>
              <a:t> </a:t>
            </a:r>
            <a:r>
              <a:rPr lang="en-US" altLang="zh-CN" dirty="0" err="1"/>
              <a:t>officiumquam</a:t>
            </a:r>
            <a:r>
              <a:rPr lang="en-US" altLang="zh-CN" dirty="0"/>
              <a:t> </a:t>
            </a:r>
            <a:r>
              <a:rPr lang="en-US" altLang="zh-CN" dirty="0" err="1"/>
              <a:t>ium</a:t>
            </a:r>
            <a:r>
              <a:rPr lang="en-US" altLang="zh-CN" dirty="0"/>
              <a:t> et lam </a:t>
            </a:r>
            <a:r>
              <a:rPr lang="en-US" altLang="zh-CN" dirty="0" err="1"/>
              <a:t>ut</a:t>
            </a:r>
            <a:r>
              <a:rPr lang="en-US" altLang="zh-CN" dirty="0"/>
              <a:t> ma </a:t>
            </a:r>
            <a:r>
              <a:rPr lang="en-US" altLang="zh-CN" dirty="0" err="1"/>
              <a:t>int</a:t>
            </a:r>
            <a:r>
              <a:rPr lang="en-US" altLang="zh-CN" dirty="0"/>
              <a:t> </a:t>
            </a:r>
            <a:r>
              <a:rPr lang="en-US" altLang="zh-CN" dirty="0" err="1"/>
              <a:t>officiis</a:t>
            </a:r>
            <a:r>
              <a:rPr lang="en-US" altLang="zh-CN" dirty="0"/>
              <a:t>.</a:t>
            </a:r>
          </a:p>
          <a:p>
            <a:pPr lvl="1"/>
            <a:r>
              <a:rPr lang="en-US" altLang="zh-CN" dirty="0" err="1"/>
              <a:t>Doluptas</a:t>
            </a:r>
            <a:r>
              <a:rPr lang="en-US" altLang="zh-CN" dirty="0"/>
              <a:t> </a:t>
            </a:r>
            <a:r>
              <a:rPr lang="en-US" altLang="zh-CN" dirty="0" err="1"/>
              <a:t>reptate</a:t>
            </a:r>
            <a:r>
              <a:rPr lang="en-US" altLang="zh-CN" dirty="0"/>
              <a:t> </a:t>
            </a:r>
            <a:r>
              <a:rPr lang="en-US" altLang="zh-CN" dirty="0" err="1"/>
              <a:t>mporepe</a:t>
            </a:r>
            <a:r>
              <a:rPr lang="en-US" altLang="zh-CN" dirty="0"/>
              <a:t> </a:t>
            </a:r>
            <a:r>
              <a:rPr lang="en-US" altLang="zh-CN" dirty="0" err="1"/>
              <a:t>rferiassus</a:t>
            </a:r>
            <a:r>
              <a:rPr lang="en-US" altLang="zh-CN" dirty="0"/>
              <a:t> </a:t>
            </a:r>
            <a:r>
              <a:rPr lang="en-US" altLang="zh-CN" dirty="0" err="1"/>
              <a:t>molor</a:t>
            </a:r>
            <a:r>
              <a:rPr lang="en-US" altLang="zh-CN" dirty="0"/>
              <a:t> </a:t>
            </a:r>
            <a:r>
              <a:rPr lang="en-US" altLang="zh-CN" dirty="0" err="1"/>
              <a:t>aut</a:t>
            </a:r>
            <a:r>
              <a:rPr lang="en-US" altLang="zh-CN" dirty="0"/>
              <a:t> </a:t>
            </a:r>
            <a:r>
              <a:rPr lang="en-US" altLang="zh-CN" dirty="0" err="1"/>
              <a:t>dipic</a:t>
            </a:r>
            <a:r>
              <a:rPr lang="en-US" altLang="zh-CN" dirty="0"/>
              <a:t> </a:t>
            </a:r>
            <a:r>
              <a:rPr lang="en-US" altLang="zh-CN" dirty="0" err="1"/>
              <a:t>te</a:t>
            </a:r>
            <a:r>
              <a:rPr lang="en-US" altLang="zh-CN" dirty="0"/>
              <a:t> </a:t>
            </a:r>
            <a:r>
              <a:rPr lang="en-US" altLang="zh-CN" dirty="0" err="1"/>
              <a:t>nihici</a:t>
            </a:r>
            <a:r>
              <a:rPr lang="en-US" altLang="zh-CN" dirty="0"/>
              <a:t> </a:t>
            </a:r>
            <a:r>
              <a:rPr lang="en-US" altLang="zh-CN" dirty="0" err="1"/>
              <a:t>quat</a:t>
            </a:r>
            <a:r>
              <a:rPr lang="en-US" altLang="zh-CN" dirty="0"/>
              <a:t> </a:t>
            </a:r>
            <a:r>
              <a:rPr lang="en-US" altLang="zh-CN" dirty="0" err="1"/>
              <a:t>liqui</a:t>
            </a:r>
            <a:r>
              <a:rPr lang="en-US" altLang="zh-CN" dirty="0"/>
              <a:t> re </a:t>
            </a:r>
            <a:r>
              <a:rPr lang="en-US" altLang="zh-CN" dirty="0" err="1"/>
              <a:t>provit</a:t>
            </a:r>
            <a:r>
              <a:rPr lang="en-US" altLang="zh-CN" dirty="0"/>
              <a:t> est.</a:t>
            </a:r>
          </a:p>
          <a:p>
            <a:pPr lvl="2"/>
            <a:r>
              <a:rPr lang="en-US" altLang="zh-CN" dirty="0" err="1"/>
              <a:t>Sundis</a:t>
            </a:r>
            <a:r>
              <a:rPr lang="en-US" altLang="zh-CN" dirty="0"/>
              <a:t> </a:t>
            </a:r>
            <a:r>
              <a:rPr lang="en-US" altLang="zh-CN" dirty="0" err="1"/>
              <a:t>aliquia</a:t>
            </a:r>
            <a:r>
              <a:rPr lang="en-US" altLang="zh-CN" dirty="0"/>
              <a:t> </a:t>
            </a:r>
            <a:r>
              <a:rPr lang="en-US" altLang="zh-CN" dirty="0" err="1"/>
              <a:t>accus</a:t>
            </a:r>
            <a:r>
              <a:rPr lang="en-US" altLang="zh-CN" dirty="0"/>
              <a:t> </a:t>
            </a:r>
            <a:r>
              <a:rPr lang="en-US" altLang="zh-CN" dirty="0" err="1"/>
              <a:t>nis</a:t>
            </a:r>
            <a:r>
              <a:rPr lang="en-US" altLang="zh-CN" dirty="0"/>
              <a:t> </a:t>
            </a:r>
            <a:r>
              <a:rPr lang="en-US" altLang="zh-CN" dirty="0" err="1"/>
              <a:t>entias</a:t>
            </a:r>
            <a:r>
              <a:rPr lang="en-US" altLang="zh-CN" dirty="0"/>
              <a:t> </a:t>
            </a:r>
            <a:r>
              <a:rPr lang="en-US" altLang="zh-CN" dirty="0" err="1"/>
              <a:t>volliqui</a:t>
            </a:r>
            <a:r>
              <a:rPr lang="en-US" altLang="zh-CN" dirty="0"/>
              <a:t> </a:t>
            </a:r>
            <a:r>
              <a:rPr lang="en-US" altLang="zh-CN" dirty="0" err="1"/>
              <a:t>tempernatio</a:t>
            </a:r>
            <a:r>
              <a:rPr lang="en-US" altLang="zh-CN" dirty="0"/>
              <a:t> et </a:t>
            </a:r>
            <a:r>
              <a:rPr lang="en-US" altLang="zh-CN" dirty="0" err="1"/>
              <a:t>ipiducipsa</a:t>
            </a:r>
            <a:r>
              <a:rPr lang="en-US" altLang="zh-CN" dirty="0"/>
              <a:t> </a:t>
            </a:r>
            <a:r>
              <a:rPr lang="en-US" altLang="zh-CN" dirty="0" err="1"/>
              <a:t>aperum</a:t>
            </a:r>
            <a:r>
              <a:rPr lang="en-US" altLang="zh-CN" dirty="0"/>
              <a:t> </a:t>
            </a:r>
            <a:r>
              <a:rPr lang="en-US" altLang="zh-CN" dirty="0" err="1"/>
              <a:t>dem</a:t>
            </a:r>
            <a:r>
              <a:rPr lang="en-US" altLang="zh-CN" dirty="0"/>
              <a:t> </a:t>
            </a:r>
            <a:r>
              <a:rPr lang="en-US" altLang="zh-CN" dirty="0" err="1"/>
              <a:t>restia</a:t>
            </a:r>
            <a:r>
              <a:rPr lang="en-US" altLang="zh-CN" dirty="0"/>
              <a:t> sit </a:t>
            </a:r>
            <a:r>
              <a:rPr lang="en-US" altLang="zh-CN" dirty="0" err="1"/>
              <a:t>occus</a:t>
            </a:r>
            <a:r>
              <a:rPr lang="en-US" altLang="zh-CN" dirty="0"/>
              <a:t>.</a:t>
            </a:r>
          </a:p>
          <a:p>
            <a:pPr lvl="0"/>
            <a:endParaRPr lang="en-US" altLang="zh-CN" dirty="0"/>
          </a:p>
        </p:txBody>
      </p:sp>
    </p:spTree>
    <p:extLst>
      <p:ext uri="{BB962C8B-B14F-4D97-AF65-F5344CB8AC3E}">
        <p14:creationId xmlns:p14="http://schemas.microsoft.com/office/powerpoint/2010/main" val="4059141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5296959"/>
            <a:ext cx="2057400" cy="304271"/>
          </a:xfrm>
          <a:prstGeom prst="rect">
            <a:avLst/>
          </a:prstGeom>
        </p:spPr>
        <p:txBody>
          <a:bodyPr/>
          <a:lstStyle/>
          <a:p>
            <a:fld id="{C62A6C25-E4F8-AE48-BD68-0B608A522706}" type="datetime1">
              <a:rPr lang="en-US" smtClean="0"/>
              <a:t>11/14/17</a:t>
            </a:fld>
            <a:endParaRPr lang="en-US"/>
          </a:p>
        </p:txBody>
      </p:sp>
      <p:sp>
        <p:nvSpPr>
          <p:cNvPr id="6" name="Footer Placeholder 5"/>
          <p:cNvSpPr>
            <a:spLocks noGrp="1"/>
          </p:cNvSpPr>
          <p:nvPr>
            <p:ph type="ftr" sz="quarter" idx="11"/>
          </p:nvPr>
        </p:nvSpPr>
        <p:spPr>
          <a:xfrm>
            <a:off x="3028950" y="5296959"/>
            <a:ext cx="30861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extLst>
      <p:ext uri="{BB962C8B-B14F-4D97-AF65-F5344CB8AC3E}">
        <p14:creationId xmlns:p14="http://schemas.microsoft.com/office/powerpoint/2010/main" val="428552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5296959"/>
            <a:ext cx="2057400" cy="304271"/>
          </a:xfrm>
          <a:prstGeom prst="rect">
            <a:avLst/>
          </a:prstGeom>
        </p:spPr>
        <p:txBody>
          <a:bodyPr/>
          <a:lstStyle/>
          <a:p>
            <a:fld id="{FA035CDF-A278-FA45-A05E-794E4C0551EE}" type="datetime1">
              <a:rPr lang="en-US" smtClean="0"/>
              <a:t>11/14/17</a:t>
            </a:fld>
            <a:endParaRPr lang="en-US"/>
          </a:p>
        </p:txBody>
      </p:sp>
      <p:sp>
        <p:nvSpPr>
          <p:cNvPr id="4" name="Footer Placeholder 3"/>
          <p:cNvSpPr>
            <a:spLocks noGrp="1"/>
          </p:cNvSpPr>
          <p:nvPr>
            <p:ph type="ftr" sz="quarter" idx="11"/>
          </p:nvPr>
        </p:nvSpPr>
        <p:spPr>
          <a:xfrm>
            <a:off x="3028950" y="5296959"/>
            <a:ext cx="3086100" cy="304271"/>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extLst>
      <p:ext uri="{BB962C8B-B14F-4D97-AF65-F5344CB8AC3E}">
        <p14:creationId xmlns:p14="http://schemas.microsoft.com/office/powerpoint/2010/main" val="740258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5296959"/>
            <a:ext cx="2057400" cy="304271"/>
          </a:xfrm>
          <a:prstGeom prst="rect">
            <a:avLst/>
          </a:prstGeom>
        </p:spPr>
        <p:txBody>
          <a:bodyPr/>
          <a:lstStyle/>
          <a:p>
            <a:fld id="{CA582F07-7E52-0C44-832E-457343D0B3FE}" type="datetime1">
              <a:rPr lang="en-US" smtClean="0"/>
              <a:t>11/14/17</a:t>
            </a:fld>
            <a:endParaRPr lang="en-US"/>
          </a:p>
        </p:txBody>
      </p:sp>
      <p:sp>
        <p:nvSpPr>
          <p:cNvPr id="3" name="Footer Placeholder 2"/>
          <p:cNvSpPr>
            <a:spLocks noGrp="1"/>
          </p:cNvSpPr>
          <p:nvPr>
            <p:ph type="ftr" sz="quarter" idx="11"/>
          </p:nvPr>
        </p:nvSpPr>
        <p:spPr>
          <a:xfrm>
            <a:off x="3028950" y="5296959"/>
            <a:ext cx="3086100" cy="304271"/>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extLst>
      <p:ext uri="{BB962C8B-B14F-4D97-AF65-F5344CB8AC3E}">
        <p14:creationId xmlns:p14="http://schemas.microsoft.com/office/powerpoint/2010/main" val="114419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5296959"/>
            <a:ext cx="2057400" cy="304271"/>
          </a:xfrm>
          <a:prstGeom prst="rect">
            <a:avLst/>
          </a:prstGeom>
        </p:spPr>
        <p:txBody>
          <a:bodyPr/>
          <a:lstStyle/>
          <a:p>
            <a:fld id="{2F5232D4-01D2-D343-B522-1F1E24AB385F}" type="datetime1">
              <a:rPr lang="en-US" smtClean="0"/>
              <a:t>11/14/17</a:t>
            </a:fld>
            <a:endParaRPr lang="en-US"/>
          </a:p>
        </p:txBody>
      </p:sp>
      <p:sp>
        <p:nvSpPr>
          <p:cNvPr id="5" name="Footer Placeholder 4"/>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extLst>
      <p:ext uri="{BB962C8B-B14F-4D97-AF65-F5344CB8AC3E}">
        <p14:creationId xmlns:p14="http://schemas.microsoft.com/office/powerpoint/2010/main" val="214027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5296959"/>
            <a:ext cx="2057400" cy="304271"/>
          </a:xfrm>
          <a:prstGeom prst="rect">
            <a:avLst/>
          </a:prstGeom>
        </p:spPr>
        <p:txBody>
          <a:bodyPr/>
          <a:lstStyle/>
          <a:p>
            <a:fld id="{1066A3F1-23B3-C940-826B-58C871DB70D1}" type="datetime1">
              <a:rPr lang="en-US" smtClean="0"/>
              <a:t>11/14/17</a:t>
            </a:fld>
            <a:endParaRPr lang="en-US"/>
          </a:p>
        </p:txBody>
      </p:sp>
      <p:sp>
        <p:nvSpPr>
          <p:cNvPr id="5" name="Footer Placeholder 4"/>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5296959"/>
            <a:ext cx="2057400" cy="304271"/>
          </a:xfrm>
          <a:prstGeom prst="rect">
            <a:avLst/>
          </a:prstGeom>
        </p:spPr>
        <p:txBody>
          <a:bodyPr/>
          <a:lstStyle/>
          <a:p>
            <a:fld id="{77B6B281-36B2-DD46-9935-0840472E5359}" type="datetime1">
              <a:rPr lang="en-US" smtClean="0"/>
              <a:t>11/14/17</a:t>
            </a:fld>
            <a:endParaRPr lang="en-US"/>
          </a:p>
        </p:txBody>
      </p:sp>
      <p:sp>
        <p:nvSpPr>
          <p:cNvPr id="5" name="Footer Placeholder 4"/>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5296959"/>
            <a:ext cx="2057400" cy="304271"/>
          </a:xfrm>
          <a:prstGeom prst="rect">
            <a:avLst/>
          </a:prstGeom>
        </p:spPr>
        <p:txBody>
          <a:bodyPr/>
          <a:lstStyle/>
          <a:p>
            <a:fld id="{C9BAE147-BF1B-FE40-9F9F-455BF0D71008}" type="datetime1">
              <a:rPr lang="en-US" smtClean="0"/>
              <a:t>11/14/17</a:t>
            </a:fld>
            <a:endParaRPr lang="en-US"/>
          </a:p>
        </p:txBody>
      </p:sp>
      <p:sp>
        <p:nvSpPr>
          <p:cNvPr id="6" name="Footer Placeholder 5"/>
          <p:cNvSpPr>
            <a:spLocks noGrp="1"/>
          </p:cNvSpPr>
          <p:nvPr>
            <p:ph type="ftr" sz="quarter" idx="11"/>
          </p:nvPr>
        </p:nvSpPr>
        <p:spPr>
          <a:xfrm>
            <a:off x="3028950" y="5296959"/>
            <a:ext cx="30861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5296959"/>
            <a:ext cx="2057400" cy="304271"/>
          </a:xfrm>
          <a:prstGeom prst="rect">
            <a:avLst/>
          </a:prstGeom>
        </p:spPr>
        <p:txBody>
          <a:bodyPr/>
          <a:lstStyle/>
          <a:p>
            <a:fld id="{B227B3F1-E1D3-3941-AE9B-C1F566D5D0CC}" type="datetime1">
              <a:rPr lang="en-US" smtClean="0"/>
              <a:t>11/14/17</a:t>
            </a:fld>
            <a:endParaRPr lang="en-US"/>
          </a:p>
        </p:txBody>
      </p:sp>
      <p:sp>
        <p:nvSpPr>
          <p:cNvPr id="8" name="Footer Placeholder 7"/>
          <p:cNvSpPr>
            <a:spLocks noGrp="1"/>
          </p:cNvSpPr>
          <p:nvPr>
            <p:ph type="ftr" sz="quarter" idx="11"/>
          </p:nvPr>
        </p:nvSpPr>
        <p:spPr>
          <a:xfrm>
            <a:off x="3028950" y="5296959"/>
            <a:ext cx="3086100" cy="304271"/>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5296959"/>
            <a:ext cx="2057400" cy="304271"/>
          </a:xfrm>
          <a:prstGeom prst="rect">
            <a:avLst/>
          </a:prstGeom>
        </p:spPr>
        <p:txBody>
          <a:bodyPr/>
          <a:lstStyle/>
          <a:p>
            <a:fld id="{4CBFEDB6-2CA3-A345-8E50-ADCFDAA60699}" type="datetime1">
              <a:rPr lang="en-US" smtClean="0"/>
              <a:t>11/14/17</a:t>
            </a:fld>
            <a:endParaRPr lang="en-US"/>
          </a:p>
        </p:txBody>
      </p:sp>
      <p:sp>
        <p:nvSpPr>
          <p:cNvPr id="4" name="Footer Placeholder 3"/>
          <p:cNvSpPr>
            <a:spLocks noGrp="1"/>
          </p:cNvSpPr>
          <p:nvPr>
            <p:ph type="ftr" sz="quarter" idx="11"/>
          </p:nvPr>
        </p:nvSpPr>
        <p:spPr>
          <a:xfrm>
            <a:off x="3028950" y="5296959"/>
            <a:ext cx="3086100" cy="304271"/>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5296959"/>
            <a:ext cx="2057400" cy="304271"/>
          </a:xfrm>
          <a:prstGeom prst="rect">
            <a:avLst/>
          </a:prstGeom>
        </p:spPr>
        <p:txBody>
          <a:bodyPr/>
          <a:lstStyle/>
          <a:p>
            <a:fld id="{D0B086B5-CA45-4244-871D-5B47BE0CBEAF}" type="datetime1">
              <a:rPr lang="en-US" smtClean="0"/>
              <a:t>11/14/17</a:t>
            </a:fld>
            <a:endParaRPr lang="en-US"/>
          </a:p>
        </p:txBody>
      </p:sp>
      <p:sp>
        <p:nvSpPr>
          <p:cNvPr id="3" name="Footer Placeholder 2"/>
          <p:cNvSpPr>
            <a:spLocks noGrp="1"/>
          </p:cNvSpPr>
          <p:nvPr>
            <p:ph type="ftr" sz="quarter" idx="11"/>
          </p:nvPr>
        </p:nvSpPr>
        <p:spPr>
          <a:xfrm>
            <a:off x="3028950" y="5296959"/>
            <a:ext cx="3086100" cy="304271"/>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5296959"/>
            <a:ext cx="2057400" cy="304271"/>
          </a:xfrm>
          <a:prstGeom prst="rect">
            <a:avLst/>
          </a:prstGeom>
        </p:spPr>
        <p:txBody>
          <a:bodyPr/>
          <a:lstStyle/>
          <a:p>
            <a:fld id="{A1CC5D0F-CCA8-CC45-8DFF-6008EFBAC5B1}" type="datetime1">
              <a:rPr lang="en-US" smtClean="0"/>
              <a:t>11/14/17</a:t>
            </a:fld>
            <a:endParaRPr lang="en-US"/>
          </a:p>
        </p:txBody>
      </p:sp>
      <p:sp>
        <p:nvSpPr>
          <p:cNvPr id="6" name="Footer Placeholder 5"/>
          <p:cNvSpPr>
            <a:spLocks noGrp="1"/>
          </p:cNvSpPr>
          <p:nvPr>
            <p:ph type="ftr" sz="quarter" idx="11"/>
          </p:nvPr>
        </p:nvSpPr>
        <p:spPr>
          <a:xfrm>
            <a:off x="3028950" y="5296959"/>
            <a:ext cx="30861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
        <p:nvSpPr>
          <p:cNvPr id="8" name="Title 1"/>
          <p:cNvSpPr txBox="1">
            <a:spLocks/>
          </p:cNvSpPr>
          <p:nvPr userDrawn="1"/>
        </p:nvSpPr>
        <p:spPr>
          <a:xfrm>
            <a:off x="1266825" y="128324"/>
            <a:ext cx="6610350" cy="316178"/>
          </a:xfrm>
          <a:prstGeom prst="rect">
            <a:avLst/>
          </a:prstGeom>
        </p:spPr>
        <p:txBody>
          <a:bodyPr vert="horz" lIns="76200" tIns="38100" rIns="76200" bIns="38100" rtlCol="0" anchor="ctr">
            <a:noAutofit/>
          </a:bodyPr>
          <a:lstStyle>
            <a:lvl1pPr algn="ctr" defTabSz="914400" rtl="0" eaLnBrk="1" latinLnBrk="0" hangingPunct="1">
              <a:lnSpc>
                <a:spcPct val="90000"/>
              </a:lnSpc>
              <a:spcBef>
                <a:spcPct val="0"/>
              </a:spcBef>
              <a:buNone/>
              <a:defRPr sz="3200" b="1" i="0" kern="1200">
                <a:solidFill>
                  <a:schemeClr val="bg1"/>
                </a:solidFill>
                <a:latin typeface="Bodoni 72 Oldstyle Book" charset="0"/>
                <a:ea typeface="Bodoni 72 Oldstyle Book" charset="0"/>
                <a:cs typeface="Bodoni 72 Oldstyle Book" charset="0"/>
              </a:defRPr>
            </a:lvl1pPr>
          </a:lstStyle>
          <a:p>
            <a:r>
              <a:rPr lang="en-US" sz="2667"/>
              <a:t>Title</a:t>
            </a:r>
            <a:endParaRPr lang="en-US" sz="2667"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5296959"/>
            <a:ext cx="2057400" cy="304271"/>
          </a:xfrm>
          <a:prstGeom prst="rect">
            <a:avLst/>
          </a:prstGeom>
        </p:spPr>
        <p:txBody>
          <a:bodyPr/>
          <a:lstStyle/>
          <a:p>
            <a:fld id="{FA7E0CEC-B32F-9D4D-A3F5-494528F17054}" type="datetime1">
              <a:rPr lang="en-US" smtClean="0"/>
              <a:t>11/14/17</a:t>
            </a:fld>
            <a:endParaRPr lang="en-US"/>
          </a:p>
        </p:txBody>
      </p:sp>
      <p:sp>
        <p:nvSpPr>
          <p:cNvPr id="6" name="Footer Placeholder 5"/>
          <p:cNvSpPr>
            <a:spLocks noGrp="1"/>
          </p:cNvSpPr>
          <p:nvPr>
            <p:ph type="ftr" sz="quarter" idx="11"/>
          </p:nvPr>
        </p:nvSpPr>
        <p:spPr>
          <a:xfrm>
            <a:off x="3028950" y="5296959"/>
            <a:ext cx="30861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5296959"/>
            <a:ext cx="2057400" cy="304271"/>
          </a:xfrm>
          <a:prstGeom prst="rect">
            <a:avLst/>
          </a:prstGeom>
        </p:spPr>
        <p:txBody>
          <a:bodyPr/>
          <a:lstStyle/>
          <a:p>
            <a:fld id="{F220FDF2-1AEC-CF41-BCFD-DFCF6E3F56E7}" type="slidenum">
              <a:rPr lang="en-US" smtClean="0"/>
              <a:t>‹#›</a:t>
            </a:fld>
            <a:endParaRPr lang="en-US"/>
          </a:p>
        </p:txBody>
      </p:sp>
      <p:sp>
        <p:nvSpPr>
          <p:cNvPr id="8" name="Title 1"/>
          <p:cNvSpPr txBox="1">
            <a:spLocks/>
          </p:cNvSpPr>
          <p:nvPr userDrawn="1"/>
        </p:nvSpPr>
        <p:spPr>
          <a:xfrm>
            <a:off x="1266825" y="128324"/>
            <a:ext cx="6610350" cy="316178"/>
          </a:xfrm>
          <a:prstGeom prst="rect">
            <a:avLst/>
          </a:prstGeom>
        </p:spPr>
        <p:txBody>
          <a:bodyPr vert="horz" lIns="76200" tIns="38100" rIns="76200" bIns="38100" rtlCol="0" anchor="ctr">
            <a:noAutofit/>
          </a:bodyPr>
          <a:lstStyle>
            <a:lvl1pPr algn="ctr" defTabSz="914400" rtl="0" eaLnBrk="1" latinLnBrk="0" hangingPunct="1">
              <a:lnSpc>
                <a:spcPct val="90000"/>
              </a:lnSpc>
              <a:spcBef>
                <a:spcPct val="0"/>
              </a:spcBef>
              <a:buNone/>
              <a:defRPr sz="3200" b="1" i="0" kern="1200">
                <a:solidFill>
                  <a:schemeClr val="bg1"/>
                </a:solidFill>
                <a:latin typeface="Bodoni 72 Oldstyle Book" charset="0"/>
                <a:ea typeface="Bodoni 72 Oldstyle Book" charset="0"/>
                <a:cs typeface="Bodoni 72 Oldstyle Book" charset="0"/>
              </a:defRPr>
            </a:lvl1pPr>
          </a:lstStyle>
          <a:p>
            <a:r>
              <a:rPr lang="en-US" sz="2667"/>
              <a:t>Title</a:t>
            </a:r>
            <a:endParaRPr lang="en-US" sz="2667"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a:xfrm>
            <a:off x="0" y="0"/>
            <a:ext cx="285750" cy="5715000"/>
          </a:xfrm>
          <a:prstGeom prst="rect">
            <a:avLst/>
          </a:prstGeom>
          <a:solidFill>
            <a:srgbClr val="0099CC"/>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8858250" y="0"/>
            <a:ext cx="285750" cy="5715000"/>
          </a:xfrm>
          <a:prstGeom prst="rect">
            <a:avLst/>
          </a:prstGeom>
          <a:solidFill>
            <a:srgbClr val="01529B"/>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85750" y="1"/>
            <a:ext cx="8572500" cy="516193"/>
          </a:xfrm>
          <a:prstGeom prst="rect">
            <a:avLst/>
          </a:prstGeom>
          <a:solidFill>
            <a:srgbClr val="0152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973762" y="5382381"/>
            <a:ext cx="1794681" cy="269202"/>
          </a:xfrm>
          <a:prstGeom prst="rect">
            <a:avLst/>
          </a:prstGeom>
        </p:spPr>
      </p:pic>
    </p:spTree>
    <p:extLst>
      <p:ext uri="{BB962C8B-B14F-4D97-AF65-F5344CB8AC3E}">
        <p14:creationId xmlns:p14="http://schemas.microsoft.com/office/powerpoint/2010/main" val="603432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52" r:id="rId14"/>
    <p:sldLayoutId id="2147483654" r:id="rId15"/>
    <p:sldLayoutId id="2147483655" r:id="rId16"/>
    <p:sldLayoutId id="2147483658" r:id="rId17"/>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www.iam-media.com/blog/detail.aspx?g=f0c6f49d-487a-4e2a-9fd8-e0ebf5e3c05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beijing.gov.cn/BeijingInformation/BeijingNewsUpdate/t1461670.htm" TargetMode="External"/><Relationship Id="rId3" Type="http://schemas.openxmlformats.org/officeDocument/2006/relationships/hyperlink" Target="http://www.chinapatentblog.com/uploads/6/4/6/0/64605647/spc-patent-infringement-trial-rules-2016.4.1.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www.ebeijing.gov.cn/BeijingInformation/BeijingNewsUpdate/t1461670.ht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7" Type="http://schemas.openxmlformats.org/officeDocument/2006/relationships/image" Target="../media/image8.jpeg"/><Relationship Id="rId8" Type="http://schemas.openxmlformats.org/officeDocument/2006/relationships/image" Target="../media/image9.gif"/><Relationship Id="rId9"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hyperlink" Target="http://www.iam-media.com/blog/Detail.aspx?g=8dc59dc8-6405-4b86-b241-27e89afc6089" TargetMode="External"/><Relationship Id="rId4" Type="http://schemas.openxmlformats.org/officeDocument/2006/relationships/hyperlink" Target="http://www.corpcounsel.com/id=1202764600143/IP-Litigation-in-China-Foreign-Companies-Still-Face-Challenges?mcode=0&amp;curindex=0&amp;curpage=ALL" TargetMode="External"/><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hyperlink" Target="http://www.bloomberg.com/news/articles/2016-06-24/qualcomm-to-test-strength-of-china-agreement-with-patent-sui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s://www.cnbc.com/2017/10/13/reuters-america-qualcomm-files-lawsuits-in-china-to-ban-iphones--bloomberg.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pwatchdog.com/2017/04/13/huawei-earns-first-victory-against-samsung-china-smartphone-patents/id=81871/" TargetMode="Externa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3001" y="648776"/>
            <a:ext cx="6766559" cy="854366"/>
          </a:xfrm>
          <a:prstGeom prst="rect">
            <a:avLst/>
          </a:prstGeom>
          <a:solidFill>
            <a:schemeClr val="bg1">
              <a:lumMod val="85000"/>
            </a:schemeClr>
          </a:solidFill>
          <a:ln w="25400"/>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9537"/>
            <a:ext cx="9144000" cy="3048000"/>
          </a:xfrm>
          <a:prstGeom prst="rect">
            <a:avLst/>
          </a:prstGeom>
        </p:spPr>
      </p:pic>
      <p:sp>
        <p:nvSpPr>
          <p:cNvPr id="2" name="TextBox 1"/>
          <p:cNvSpPr txBox="1"/>
          <p:nvPr/>
        </p:nvSpPr>
        <p:spPr>
          <a:xfrm>
            <a:off x="2418632" y="796156"/>
            <a:ext cx="3894849" cy="707886"/>
          </a:xfrm>
          <a:prstGeom prst="rect">
            <a:avLst/>
          </a:prstGeom>
          <a:noFill/>
        </p:spPr>
        <p:txBody>
          <a:bodyPr wrap="none" rtlCol="0">
            <a:spAutoFit/>
          </a:bodyPr>
          <a:lstStyle/>
          <a:p>
            <a:pPr algn="ctr"/>
            <a:r>
              <a:rPr lang="en-US" sz="2000" dirty="0" smtClean="0"/>
              <a:t>LES Annual Meeting </a:t>
            </a:r>
            <a:r>
              <a:rPr lang="mr-IN" sz="2000" dirty="0" smtClean="0"/>
              <a:t>–</a:t>
            </a:r>
            <a:r>
              <a:rPr lang="en-US" sz="2000" dirty="0" smtClean="0"/>
              <a:t> Chicago 2017</a:t>
            </a:r>
            <a:endParaRPr lang="en-US" sz="2000" dirty="0" smtClean="0"/>
          </a:p>
          <a:p>
            <a:pPr algn="ctr"/>
            <a:endParaRPr lang="en-US" sz="2000" b="1" dirty="0">
              <a:latin typeface="Cambria" charset="0"/>
              <a:ea typeface="Cambria" charset="0"/>
              <a:cs typeface="Cambria" charset="0"/>
            </a:endParaRPr>
          </a:p>
        </p:txBody>
      </p:sp>
      <p:sp>
        <p:nvSpPr>
          <p:cNvPr id="10" name="TextBox 9"/>
          <p:cNvSpPr txBox="1"/>
          <p:nvPr/>
        </p:nvSpPr>
        <p:spPr>
          <a:xfrm>
            <a:off x="2418632" y="4884003"/>
            <a:ext cx="4306733" cy="400110"/>
          </a:xfrm>
          <a:prstGeom prst="rect">
            <a:avLst/>
          </a:prstGeom>
          <a:solidFill>
            <a:srgbClr val="01529B"/>
          </a:solidFill>
          <a:ln w="25400">
            <a:solidFill>
              <a:srgbClr val="0099CC"/>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b="1" dirty="0" err="1" smtClean="0">
                <a:solidFill>
                  <a:srgbClr val="FAF8F4"/>
                </a:solidFill>
                <a:latin typeface="Palatino" charset="0"/>
                <a:ea typeface="Palatino" charset="0"/>
                <a:cs typeface="Palatino" charset="0"/>
              </a:rPr>
              <a:t>Erick.Robinson@BeijingEastIP.com</a:t>
            </a:r>
            <a:endParaRPr lang="en-GB" sz="2000" b="1" dirty="0">
              <a:solidFill>
                <a:srgbClr val="FAF8F4"/>
              </a:solidFill>
              <a:latin typeface="Palatino" charset="0"/>
              <a:ea typeface="Palatino" charset="0"/>
              <a:cs typeface="Palatino" charset="0"/>
            </a:endParaRPr>
          </a:p>
        </p:txBody>
      </p:sp>
      <p:sp>
        <p:nvSpPr>
          <p:cNvPr id="4" name="TextBox 3"/>
          <p:cNvSpPr txBox="1"/>
          <p:nvPr/>
        </p:nvSpPr>
        <p:spPr>
          <a:xfrm>
            <a:off x="2908164" y="5285913"/>
            <a:ext cx="3086101" cy="369332"/>
          </a:xfrm>
          <a:prstGeom prst="rect">
            <a:avLst/>
          </a:prstGeom>
          <a:noFill/>
        </p:spPr>
        <p:txBody>
          <a:bodyPr wrap="none" rtlCol="0">
            <a:spAutoFit/>
          </a:bodyPr>
          <a:lstStyle/>
          <a:p>
            <a:pPr algn="ctr"/>
            <a:r>
              <a:rPr lang="en-US" b="1">
                <a:solidFill>
                  <a:srgbClr val="01529B"/>
                </a:solidFill>
                <a:latin typeface="Cambria" charset="0"/>
                <a:ea typeface="Cambria" charset="0"/>
                <a:cs typeface="Cambria" charset="0"/>
              </a:rPr>
              <a:t>US </a:t>
            </a:r>
            <a:r>
              <a:rPr lang="en-US" b="1" smtClean="0">
                <a:solidFill>
                  <a:srgbClr val="01529B"/>
                </a:solidFill>
                <a:latin typeface="Cambria" charset="0"/>
                <a:ea typeface="Cambria" charset="0"/>
                <a:cs typeface="Cambria" charset="0"/>
              </a:rPr>
              <a:t>Mobile:  (713) 498-6047</a:t>
            </a:r>
            <a:endParaRPr lang="en-US" b="1" dirty="0">
              <a:solidFill>
                <a:srgbClr val="01529B"/>
              </a:solidFill>
              <a:latin typeface="Cambria" charset="0"/>
              <a:ea typeface="Cambria" charset="0"/>
              <a:cs typeface="Cambria" charset="0"/>
            </a:endParaRPr>
          </a:p>
        </p:txBody>
      </p:sp>
      <p:sp>
        <p:nvSpPr>
          <p:cNvPr id="3" name="Rectangle 2"/>
          <p:cNvSpPr/>
          <p:nvPr/>
        </p:nvSpPr>
        <p:spPr>
          <a:xfrm>
            <a:off x="1271798" y="31208"/>
            <a:ext cx="6751503" cy="523220"/>
          </a:xfrm>
          <a:prstGeom prst="rect">
            <a:avLst/>
          </a:prstGeom>
        </p:spPr>
        <p:txBody>
          <a:bodyPr wrap="square">
            <a:spAutoFit/>
          </a:bodyPr>
          <a:lstStyle/>
          <a:p>
            <a:pPr algn="ctr"/>
            <a:r>
              <a:rPr lang="en-US" sz="2800" b="1" i="1" dirty="0" smtClean="0">
                <a:solidFill>
                  <a:srgbClr val="FAF8F4"/>
                </a:solidFill>
              </a:rPr>
              <a:t>Licensing in China</a:t>
            </a:r>
            <a:endParaRPr lang="en-US" sz="2800" b="1" i="1" dirty="0">
              <a:solidFill>
                <a:srgbClr val="FAF8F4"/>
              </a:solidFill>
            </a:endParaRPr>
          </a:p>
        </p:txBody>
      </p:sp>
    </p:spTree>
    <p:extLst>
      <p:ext uri="{BB962C8B-B14F-4D97-AF65-F5344CB8AC3E}">
        <p14:creationId xmlns:p14="http://schemas.microsoft.com/office/powerpoint/2010/main" val="623892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1015339" y="-38028"/>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China Is Granting </a:t>
            </a:r>
            <a:r>
              <a:rPr lang="en-US" altLang="en-US" sz="2333" b="1" dirty="0" smtClean="0">
                <a:latin typeface="Cambria" panose="02040503050406030204" pitchFamily="18" charset="0"/>
                <a:cs typeface="Times" charset="0"/>
              </a:rPr>
              <a:t>Injunctions in SEP cases, too!</a:t>
            </a:r>
            <a:endParaRPr lang="en-US" altLang="en-US" sz="2333" b="1" dirty="0">
              <a:latin typeface="Cambria" panose="02040503050406030204" pitchFamily="18" charset="0"/>
              <a:cs typeface="Times" charset="0"/>
            </a:endParaRPr>
          </a:p>
        </p:txBody>
      </p:sp>
      <p:sp>
        <p:nvSpPr>
          <p:cNvPr id="5" name="Slide Number Placeholder 4"/>
          <p:cNvSpPr>
            <a:spLocks noGrp="1"/>
          </p:cNvSpPr>
          <p:nvPr>
            <p:ph type="sldNum" sz="quarter" idx="12"/>
          </p:nvPr>
        </p:nvSpPr>
        <p:spPr/>
        <p:txBody>
          <a:bodyPr/>
          <a:lstStyle/>
          <a:p>
            <a:fld id="{F220FDF2-1AEC-CF41-BCFD-DFCF6E3F56E7}" type="slidenum">
              <a:rPr lang="en-US" smtClean="0"/>
              <a:t>10</a:t>
            </a:fld>
            <a:endParaRPr lang="en-US"/>
          </a:p>
        </p:txBody>
      </p:sp>
      <p:sp>
        <p:nvSpPr>
          <p:cNvPr id="19" name="TextBox 18"/>
          <p:cNvSpPr txBox="1"/>
          <p:nvPr/>
        </p:nvSpPr>
        <p:spPr>
          <a:xfrm>
            <a:off x="5996446" y="1509891"/>
            <a:ext cx="2712602" cy="2862322"/>
          </a:xfrm>
          <a:prstGeom prst="rect">
            <a:avLst/>
          </a:prstGeom>
          <a:noFill/>
        </p:spPr>
        <p:txBody>
          <a:bodyPr wrap="none" rtlCol="0">
            <a:spAutoFit/>
          </a:bodyPr>
          <a:lstStyle/>
          <a:p>
            <a:pPr algn="ctr"/>
            <a:r>
              <a:rPr lang="en-US" sz="2000" b="1" i="1" dirty="0" smtClean="0"/>
              <a:t>$</a:t>
            </a:r>
            <a:r>
              <a:rPr lang="en-US" sz="2000" b="1" i="1" dirty="0"/>
              <a:t>1.3 </a:t>
            </a:r>
            <a:r>
              <a:rPr lang="en-US" sz="2000" b="1" i="1" dirty="0" smtClean="0"/>
              <a:t>million in </a:t>
            </a:r>
            <a:r>
              <a:rPr lang="en-US" sz="2000" b="1" i="1" dirty="0"/>
              <a:t>damages</a:t>
            </a:r>
          </a:p>
          <a:p>
            <a:pPr algn="ctr"/>
            <a:endParaRPr lang="en-US" sz="2000" b="1" i="1" u="sng" dirty="0" smtClean="0">
              <a:solidFill>
                <a:srgbClr val="01529B"/>
              </a:solidFill>
            </a:endParaRPr>
          </a:p>
          <a:p>
            <a:pPr algn="ctr"/>
            <a:r>
              <a:rPr lang="en-US" sz="2000" b="1" i="1" u="sng" dirty="0" smtClean="0">
                <a:solidFill>
                  <a:srgbClr val="01529B"/>
                </a:solidFill>
              </a:rPr>
              <a:t>Plus </a:t>
            </a:r>
          </a:p>
          <a:p>
            <a:pPr algn="ctr"/>
            <a:endParaRPr lang="en-US" sz="2000" b="1" i="1" dirty="0" smtClean="0">
              <a:solidFill>
                <a:srgbClr val="01529B"/>
              </a:solidFill>
            </a:endParaRPr>
          </a:p>
          <a:p>
            <a:pPr algn="ctr"/>
            <a:r>
              <a:rPr lang="en-US" sz="2000" b="1" i="1" dirty="0" smtClean="0"/>
              <a:t>$69k in expenses/fees</a:t>
            </a:r>
          </a:p>
          <a:p>
            <a:pPr algn="ctr"/>
            <a:endParaRPr lang="en-US" sz="2000" b="1" i="1" dirty="0" smtClean="0">
              <a:solidFill>
                <a:srgbClr val="01529B"/>
              </a:solidFill>
            </a:endParaRPr>
          </a:p>
          <a:p>
            <a:pPr algn="ctr"/>
            <a:r>
              <a:rPr lang="en-US" sz="2000" b="1" i="1" u="sng" dirty="0" smtClean="0">
                <a:solidFill>
                  <a:srgbClr val="01529B"/>
                </a:solidFill>
              </a:rPr>
              <a:t>Plus</a:t>
            </a:r>
          </a:p>
          <a:p>
            <a:pPr algn="ctr"/>
            <a:endParaRPr lang="en-US" sz="2000" b="1" i="1" u="sng" dirty="0">
              <a:solidFill>
                <a:srgbClr val="01529B"/>
              </a:solidFill>
            </a:endParaRPr>
          </a:p>
          <a:p>
            <a:pPr algn="ctr"/>
            <a:r>
              <a:rPr lang="en-US" sz="2000" b="1" i="1" dirty="0" smtClean="0"/>
              <a:t>Permanent Injunction</a:t>
            </a:r>
          </a:p>
        </p:txBody>
      </p:sp>
      <p:sp>
        <p:nvSpPr>
          <p:cNvPr id="17" name="TextBox 16"/>
          <p:cNvSpPr txBox="1"/>
          <p:nvPr/>
        </p:nvSpPr>
        <p:spPr>
          <a:xfrm>
            <a:off x="2563999" y="610969"/>
            <a:ext cx="3893951" cy="369332"/>
          </a:xfrm>
          <a:prstGeom prst="rect">
            <a:avLst/>
          </a:prstGeom>
          <a:ln w="25400"/>
          <a:effectLst>
            <a:outerShdw blurRad="50800" dist="762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smtClean="0">
                <a:solidFill>
                  <a:srgbClr val="01529B"/>
                </a:solidFill>
              </a:rPr>
              <a:t>First Injunction in an SEP case in China</a:t>
            </a:r>
            <a:endParaRPr lang="en-US" b="1" dirty="0">
              <a:solidFill>
                <a:srgbClr val="01529B"/>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176" y="1128296"/>
            <a:ext cx="3963723" cy="4085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0676" y="5299502"/>
            <a:ext cx="5354373" cy="253916"/>
          </a:xfrm>
          <a:prstGeom prst="rect">
            <a:avLst/>
          </a:prstGeom>
        </p:spPr>
        <p:txBody>
          <a:bodyPr wrap="square">
            <a:spAutoFit/>
          </a:bodyPr>
          <a:lstStyle/>
          <a:p>
            <a:r>
              <a:rPr lang="en-US" sz="1050" dirty="0">
                <a:hlinkClick r:id="rId3"/>
              </a:rPr>
              <a:t>http://</a:t>
            </a:r>
            <a:r>
              <a:rPr lang="en-US" sz="1050" dirty="0" smtClean="0">
                <a:hlinkClick r:id="rId3"/>
              </a:rPr>
              <a:t>www.iam-media.com/blog/detail.aspx?g=f0c6f49d-487a-4e2a-9fd8-e0ebf5e3c052</a:t>
            </a:r>
            <a:r>
              <a:rPr lang="en-US" sz="1050" dirty="0" smtClean="0"/>
              <a:t> </a:t>
            </a:r>
            <a:endParaRPr lang="en-US" sz="1050" dirty="0"/>
          </a:p>
        </p:txBody>
      </p:sp>
    </p:spTree>
    <p:extLst>
      <p:ext uri="{BB962C8B-B14F-4D97-AF65-F5344CB8AC3E}">
        <p14:creationId xmlns:p14="http://schemas.microsoft.com/office/powerpoint/2010/main" val="207776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fade">
                                      <p:cBhvr>
                                        <p:cTn id="17" dur="500"/>
                                        <p:tgtEl>
                                          <p:spTgt spid="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6" end="6"/>
                                            </p:txEl>
                                          </p:spTgt>
                                        </p:tgtEl>
                                        <p:attrNameLst>
                                          <p:attrName>style.visibility</p:attrName>
                                        </p:attrNameLst>
                                      </p:cBhvr>
                                      <p:to>
                                        <p:strVal val="visible"/>
                                      </p:to>
                                    </p:set>
                                    <p:animEffect transition="in" filter="fade">
                                      <p:cBhvr>
                                        <p:cTn id="22" dur="500"/>
                                        <p:tgtEl>
                                          <p:spTgt spid="1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8" end="8"/>
                                            </p:txEl>
                                          </p:spTgt>
                                        </p:tgtEl>
                                        <p:attrNameLst>
                                          <p:attrName>style.visibility</p:attrName>
                                        </p:attrNameLst>
                                      </p:cBhvr>
                                      <p:to>
                                        <p:strVal val="visible"/>
                                      </p:to>
                                    </p:set>
                                    <p:animEffect transition="in" filter="fade">
                                      <p:cBhvr>
                                        <p:cTn id="27" dur="500"/>
                                        <p:tgtEl>
                                          <p:spTgt spid="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1015339" y="-38028"/>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smtClean="0">
                <a:latin typeface="Cambria" panose="02040503050406030204" pitchFamily="18" charset="0"/>
                <a:cs typeface="Times" charset="0"/>
              </a:rPr>
              <a:t>SEPs:  IWNCOMM v. Sony</a:t>
            </a:r>
            <a:endParaRPr lang="en-US" altLang="en-US" sz="2333" b="1" dirty="0">
              <a:latin typeface="Cambria" panose="02040503050406030204" pitchFamily="18" charset="0"/>
              <a:cs typeface="Times" charset="0"/>
            </a:endParaRPr>
          </a:p>
        </p:txBody>
      </p:sp>
      <p:sp>
        <p:nvSpPr>
          <p:cNvPr id="5" name="Slide Number Placeholder 4"/>
          <p:cNvSpPr>
            <a:spLocks noGrp="1"/>
          </p:cNvSpPr>
          <p:nvPr>
            <p:ph type="sldNum" sz="quarter" idx="12"/>
          </p:nvPr>
        </p:nvSpPr>
        <p:spPr/>
        <p:txBody>
          <a:bodyPr/>
          <a:lstStyle/>
          <a:p>
            <a:fld id="{F220FDF2-1AEC-CF41-BCFD-DFCF6E3F56E7}" type="slidenum">
              <a:rPr lang="en-US" smtClean="0"/>
              <a:t>11</a:t>
            </a:fld>
            <a:endParaRPr lang="en-US"/>
          </a:p>
        </p:txBody>
      </p:sp>
      <p:sp>
        <p:nvSpPr>
          <p:cNvPr id="7" name="TextBox 6"/>
          <p:cNvSpPr txBox="1"/>
          <p:nvPr/>
        </p:nvSpPr>
        <p:spPr>
          <a:xfrm>
            <a:off x="388620" y="571500"/>
            <a:ext cx="8583930" cy="5062924"/>
          </a:xfrm>
          <a:prstGeom prst="rect">
            <a:avLst/>
          </a:prstGeom>
          <a:noFill/>
        </p:spPr>
        <p:txBody>
          <a:bodyPr wrap="square" rtlCol="0">
            <a:spAutoFit/>
          </a:bodyPr>
          <a:lstStyle/>
          <a:p>
            <a:pPr marL="171450" indent="-171450">
              <a:spcAft>
                <a:spcPts val="600"/>
              </a:spcAft>
              <a:buFont typeface="Arial" charset="0"/>
              <a:buChar char="•"/>
            </a:pPr>
            <a:r>
              <a:rPr lang="en-US" sz="1600" dirty="0" smtClean="0"/>
              <a:t>The court reasoned that </a:t>
            </a:r>
            <a:r>
              <a:rPr lang="en-US" sz="1600" b="1" dirty="0" smtClean="0">
                <a:solidFill>
                  <a:srgbClr val="FF0000"/>
                </a:solidFill>
              </a:rPr>
              <a:t>even if the disputed patent is a SEP it does not affect the determination of whether there is a patent infringement</a:t>
            </a:r>
            <a:r>
              <a:rPr lang="en-US" sz="1600" dirty="0" smtClean="0"/>
              <a:t>. Thus, any unauthorized use of a patent, such as in this case, is subject to a determination of patent infringement.</a:t>
            </a:r>
          </a:p>
          <a:p>
            <a:pPr marL="171450" indent="-171450">
              <a:spcAft>
                <a:spcPts val="600"/>
              </a:spcAft>
              <a:buFont typeface="Arial" charset="0"/>
              <a:buChar char="•"/>
            </a:pPr>
            <a:endParaRPr lang="en-US" sz="1600" dirty="0" smtClean="0"/>
          </a:p>
          <a:p>
            <a:pPr marL="171450" indent="-171450">
              <a:spcAft>
                <a:spcPts val="600"/>
              </a:spcAft>
              <a:buFont typeface="Arial" charset="0"/>
              <a:buChar char="•"/>
            </a:pPr>
            <a:r>
              <a:rPr lang="en-US" sz="1600" dirty="0" smtClean="0"/>
              <a:t>The court reasoned that </a:t>
            </a:r>
            <a:r>
              <a:rPr lang="en-US" sz="1600" b="1" dirty="0" smtClean="0">
                <a:solidFill>
                  <a:srgbClr val="FF0000"/>
                </a:solidFill>
              </a:rPr>
              <a:t>a patentee’s commitment to a FRAND statement is not equal to a valid licensing agreement</a:t>
            </a:r>
            <a:r>
              <a:rPr lang="en-US" sz="1600" dirty="0" smtClean="0"/>
              <a:t>. </a:t>
            </a:r>
          </a:p>
          <a:p>
            <a:pPr marL="171450" indent="-171450">
              <a:spcAft>
                <a:spcPts val="600"/>
              </a:spcAft>
              <a:buFont typeface="Arial" charset="0"/>
              <a:buChar char="•"/>
            </a:pPr>
            <a:endParaRPr lang="en-US" sz="1600" dirty="0" smtClean="0"/>
          </a:p>
          <a:p>
            <a:pPr marL="171450" indent="-171450">
              <a:spcAft>
                <a:spcPts val="600"/>
              </a:spcAft>
              <a:buFont typeface="Arial" charset="0"/>
              <a:buChar char="•"/>
            </a:pPr>
            <a:r>
              <a:rPr lang="en-US" sz="1600" dirty="0" smtClean="0"/>
              <a:t>In determining whether an injunction should be applied as a remedy if the dispute involves a SEP, the court reasoned that such </a:t>
            </a:r>
            <a:r>
              <a:rPr lang="en-US" sz="1600" b="1" dirty="0" smtClean="0">
                <a:solidFill>
                  <a:srgbClr val="FF0000"/>
                </a:solidFill>
              </a:rPr>
              <a:t>determination should be based on mutual beneficial agreement, and whether there were faults made during the negotiation of the agreement</a:t>
            </a:r>
            <a:r>
              <a:rPr lang="en-US" sz="1600" dirty="0" smtClean="0"/>
              <a:t>. Specifically, where neither party is at fault, or the patentee is at fault and the implementer is not, the patentee’s request for an injunction shall be denied. Where the patentee is not at fault, but the implementer is at fault, the patentee’s request for an injunction shall be granted. </a:t>
            </a:r>
          </a:p>
          <a:p>
            <a:pPr marL="171450" indent="-171450">
              <a:spcAft>
                <a:spcPts val="600"/>
              </a:spcAft>
              <a:buFont typeface="Arial" charset="0"/>
              <a:buChar char="•"/>
            </a:pPr>
            <a:endParaRPr lang="en-US" sz="1600" b="1" dirty="0" smtClean="0">
              <a:solidFill>
                <a:srgbClr val="FF0000"/>
              </a:solidFill>
            </a:endParaRPr>
          </a:p>
          <a:p>
            <a:pPr marL="171450" indent="-171450">
              <a:spcAft>
                <a:spcPts val="600"/>
              </a:spcAft>
              <a:buFont typeface="Arial" charset="0"/>
              <a:buChar char="•"/>
            </a:pPr>
            <a:r>
              <a:rPr lang="en-US" sz="1600" dirty="0" smtClean="0"/>
              <a:t>The court awarded treble damages of </a:t>
            </a:r>
            <a:r>
              <a:rPr lang="en-US" sz="1600" b="1" dirty="0" smtClean="0">
                <a:solidFill>
                  <a:srgbClr val="FF0000"/>
                </a:solidFill>
              </a:rPr>
              <a:t>RMB 8,629,173 </a:t>
            </a:r>
            <a:r>
              <a:rPr lang="en-US" sz="1600" dirty="0" smtClean="0"/>
              <a:t>plus expenses of </a:t>
            </a:r>
            <a:r>
              <a:rPr lang="en-US" sz="1600" b="1" dirty="0" smtClean="0">
                <a:solidFill>
                  <a:srgbClr val="FF0000"/>
                </a:solidFill>
              </a:rPr>
              <a:t>RMB 474,194</a:t>
            </a:r>
            <a:r>
              <a:rPr lang="en-US" sz="1600" dirty="0"/>
              <a:t>, including </a:t>
            </a:r>
            <a:r>
              <a:rPr lang="en-US" sz="1600" dirty="0" smtClean="0"/>
              <a:t>attorneys’ fees of RMB 400,000</a:t>
            </a:r>
            <a:br>
              <a:rPr lang="en-US" sz="1600" dirty="0" smtClean="0"/>
            </a:br>
            <a:endParaRPr lang="en-US" sz="1600" dirty="0" smtClean="0"/>
          </a:p>
          <a:p>
            <a:pPr>
              <a:spcAft>
                <a:spcPts val="600"/>
              </a:spcAft>
            </a:pPr>
            <a:endParaRPr lang="en-US" sz="1600" dirty="0"/>
          </a:p>
        </p:txBody>
      </p:sp>
    </p:spTree>
    <p:extLst>
      <p:ext uri="{BB962C8B-B14F-4D97-AF65-F5344CB8AC3E}">
        <p14:creationId xmlns:p14="http://schemas.microsoft.com/office/powerpoint/2010/main" val="129551597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968375" y="-11033"/>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Damages Are Increasing</a:t>
            </a:r>
          </a:p>
        </p:txBody>
      </p:sp>
      <p:sp>
        <p:nvSpPr>
          <p:cNvPr id="3" name="Slide Number Placeholder 2"/>
          <p:cNvSpPr>
            <a:spLocks noGrp="1"/>
          </p:cNvSpPr>
          <p:nvPr>
            <p:ph type="sldNum" sz="quarter" idx="12"/>
          </p:nvPr>
        </p:nvSpPr>
        <p:spPr/>
        <p:txBody>
          <a:bodyPr/>
          <a:lstStyle/>
          <a:p>
            <a:fld id="{F220FDF2-1AEC-CF41-BCFD-DFCF6E3F56E7}" type="slidenum">
              <a:rPr lang="en-US" smtClean="0"/>
              <a:t>12</a:t>
            </a:fld>
            <a:endParaRPr lang="en-US"/>
          </a:p>
        </p:txBody>
      </p:sp>
      <p:sp>
        <p:nvSpPr>
          <p:cNvPr id="7" name="Rectangle 6"/>
          <p:cNvSpPr/>
          <p:nvPr/>
        </p:nvSpPr>
        <p:spPr>
          <a:xfrm>
            <a:off x="2967567" y="5449094"/>
            <a:ext cx="3810000" cy="220510"/>
          </a:xfrm>
          <a:prstGeom prst="rect">
            <a:avLst/>
          </a:prstGeom>
        </p:spPr>
        <p:txBody>
          <a:bodyPr>
            <a:spAutoFit/>
          </a:bodyPr>
          <a:lstStyle/>
          <a:p>
            <a:r>
              <a:rPr lang="en-US" sz="833" dirty="0">
                <a:hlinkClick r:id="rId2"/>
              </a:rPr>
              <a:t>http://www.ebeijing.gov.cn/BeijingInformation/BeijingNewsUpdate/t1461670.htm</a:t>
            </a:r>
            <a:r>
              <a:rPr lang="en-US" sz="833" dirty="0"/>
              <a:t> </a:t>
            </a:r>
          </a:p>
        </p:txBody>
      </p:sp>
      <p:sp>
        <p:nvSpPr>
          <p:cNvPr id="17" name="Rectangle 16"/>
          <p:cNvSpPr/>
          <p:nvPr/>
        </p:nvSpPr>
        <p:spPr>
          <a:xfrm>
            <a:off x="531971" y="645534"/>
            <a:ext cx="8199120" cy="4524315"/>
          </a:xfrm>
          <a:prstGeom prst="rect">
            <a:avLst/>
          </a:prstGeom>
        </p:spPr>
        <p:txBody>
          <a:bodyPr wrap="square">
            <a:spAutoFit/>
          </a:bodyPr>
          <a:lstStyle/>
          <a:p>
            <a:r>
              <a:rPr lang="en-US" dirty="0">
                <a:solidFill>
                  <a:srgbClr val="01529B"/>
                </a:solidFill>
                <a:ea typeface="Times New Roman" charset="0"/>
              </a:rPr>
              <a:t>On 22 March 2016, the China Supreme People’s Court released its latest </a:t>
            </a:r>
            <a:r>
              <a:rPr lang="en-US" dirty="0">
                <a:solidFill>
                  <a:srgbClr val="01529B"/>
                </a:solidFill>
                <a:ea typeface="Times New Roman" charset="0"/>
                <a:hlinkClick r:id="rId3"/>
              </a:rPr>
              <a:t>Interpretations on Certain Issues Concerning the Application of Law in the Trial of Patent Infringement Cases (II)</a:t>
            </a:r>
            <a:r>
              <a:rPr lang="en-US" dirty="0">
                <a:solidFill>
                  <a:srgbClr val="01529B"/>
                </a:solidFill>
                <a:ea typeface="Times New Roman" charset="0"/>
              </a:rPr>
              <a:t> (the "New Interpretations").  They took effect on April 1.  </a:t>
            </a:r>
            <a:endParaRPr lang="en-US" dirty="0" smtClean="0">
              <a:solidFill>
                <a:srgbClr val="01529B"/>
              </a:solidFill>
              <a:ea typeface="Times New Roman" charset="0"/>
            </a:endParaRPr>
          </a:p>
          <a:p>
            <a:endParaRPr lang="en-US" b="1" u="sng" dirty="0">
              <a:solidFill>
                <a:srgbClr val="01529B"/>
              </a:solidFill>
              <a:ea typeface="Times New Roman" charset="0"/>
            </a:endParaRPr>
          </a:p>
          <a:p>
            <a:r>
              <a:rPr lang="en-US" b="1" u="sng" dirty="0" smtClean="0">
                <a:solidFill>
                  <a:srgbClr val="01529B"/>
                </a:solidFill>
                <a:ea typeface="Times New Roman" charset="0"/>
              </a:rPr>
              <a:t>Shifting </a:t>
            </a:r>
            <a:r>
              <a:rPr lang="en-US" b="1" u="sng" dirty="0">
                <a:solidFill>
                  <a:srgbClr val="01529B"/>
                </a:solidFill>
                <a:ea typeface="Times New Roman" charset="0"/>
              </a:rPr>
              <a:t>of Burden for Proving Damages to the Accused Infringer</a:t>
            </a:r>
            <a:r>
              <a:rPr lang="en-US" dirty="0">
                <a:solidFill>
                  <a:srgbClr val="01529B"/>
                </a:solidFill>
                <a:ea typeface="Times New Roman" charset="0"/>
              </a:rPr>
              <a:t/>
            </a:r>
            <a:br>
              <a:rPr lang="en-US" dirty="0">
                <a:solidFill>
                  <a:srgbClr val="01529B"/>
                </a:solidFill>
                <a:ea typeface="Times New Roman" charset="0"/>
              </a:rPr>
            </a:br>
            <a:r>
              <a:rPr lang="en-US" dirty="0">
                <a:solidFill>
                  <a:srgbClr val="01529B"/>
                </a:solidFill>
                <a:ea typeface="Times New Roman" charset="0"/>
              </a:rPr>
              <a:t>Article 27 </a:t>
            </a:r>
            <a:r>
              <a:rPr lang="en-US" dirty="0">
                <a:solidFill>
                  <a:srgbClr val="FF0000"/>
                </a:solidFill>
                <a:ea typeface="Times New Roman" charset="0"/>
              </a:rPr>
              <a:t>shifts the burden of proof from the patentee to the accused infringer </a:t>
            </a:r>
            <a:r>
              <a:rPr lang="en-US" dirty="0">
                <a:solidFill>
                  <a:srgbClr val="01529B"/>
                </a:solidFill>
                <a:ea typeface="Times New Roman" charset="0"/>
              </a:rPr>
              <a:t>when proof of damages is difficult to obtain except through receiving information from the defendant.  Specifically, in instances when the patentee has reasonably attempted to fulfill the burden of proof and evidentiary standards required but meaningful evidence is possessed only by the accused infringer, the court may require the defendant to submit damages evidence.  If the accused infringer refuses to provide such account books and materials without justification or provides false account books and materials, the people’s court may determine damages based on the reasonably supported claims of the patent holder.</a:t>
            </a:r>
            <a:r>
              <a:rPr lang="en-US" dirty="0">
                <a:solidFill>
                  <a:srgbClr val="818181"/>
                </a:solidFill>
                <a:cs typeface="MingLiU" charset="-120"/>
              </a:rPr>
              <a:t/>
            </a:r>
            <a:br>
              <a:rPr lang="en-US" dirty="0">
                <a:solidFill>
                  <a:srgbClr val="818181"/>
                </a:solidFill>
                <a:cs typeface="MingLiU" charset="-120"/>
              </a:rPr>
            </a:br>
            <a:endParaRPr lang="en-US" dirty="0"/>
          </a:p>
        </p:txBody>
      </p:sp>
    </p:spTree>
    <p:extLst>
      <p:ext uri="{BB962C8B-B14F-4D97-AF65-F5344CB8AC3E}">
        <p14:creationId xmlns:p14="http://schemas.microsoft.com/office/powerpoint/2010/main" val="4002780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968375" y="-11033"/>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Damages Are Increasing</a:t>
            </a:r>
          </a:p>
        </p:txBody>
      </p:sp>
      <p:sp>
        <p:nvSpPr>
          <p:cNvPr id="4" name="TextBox 3"/>
          <p:cNvSpPr txBox="1"/>
          <p:nvPr/>
        </p:nvSpPr>
        <p:spPr>
          <a:xfrm>
            <a:off x="865188" y="628974"/>
            <a:ext cx="3939646" cy="4724370"/>
          </a:xfrm>
          <a:prstGeom prst="rect">
            <a:avLst/>
          </a:prstGeom>
          <a:noFill/>
        </p:spPr>
        <p:txBody>
          <a:bodyPr wrap="square" rtlCol="0">
            <a:spAutoFit/>
          </a:bodyPr>
          <a:lstStyle/>
          <a:p>
            <a:r>
              <a:rPr lang="en-US" sz="1500" dirty="0"/>
              <a:t>The Beijing IP Court </a:t>
            </a:r>
            <a:r>
              <a:rPr lang="en-US" sz="1500" dirty="0" smtClean="0"/>
              <a:t>on 8 </a:t>
            </a:r>
            <a:r>
              <a:rPr lang="en-US" sz="1500" dirty="0"/>
              <a:t>Dec </a:t>
            </a:r>
            <a:r>
              <a:rPr lang="en-US" sz="1500" dirty="0" smtClean="0"/>
              <a:t>2016 </a:t>
            </a:r>
            <a:r>
              <a:rPr lang="en-US" sz="1500" dirty="0"/>
              <a:t>awarded damages of </a:t>
            </a:r>
            <a:r>
              <a:rPr lang="en-US" sz="1500" b="1" i="1" u="sng" dirty="0">
                <a:solidFill>
                  <a:srgbClr val="FF0000"/>
                </a:solidFill>
              </a:rPr>
              <a:t>50,000,000 RMB </a:t>
            </a:r>
            <a:r>
              <a:rPr lang="en-US" sz="1500" b="1" i="1" u="sng" dirty="0" smtClean="0">
                <a:solidFill>
                  <a:srgbClr val="FF0000"/>
                </a:solidFill>
              </a:rPr>
              <a:t>($7.3M) </a:t>
            </a:r>
            <a:r>
              <a:rPr lang="en-US" sz="1500" dirty="0" smtClean="0"/>
              <a:t>in </a:t>
            </a:r>
            <a:r>
              <a:rPr lang="en-US" sz="1500" dirty="0"/>
              <a:t>a patent case.  This included 49 million RMB in civil compensation plus 1 million RMB in legal fees.  This is one of the first instances of a court  awarding legal fees to a prevailing party based on the time spent on the matter.  </a:t>
            </a:r>
          </a:p>
          <a:p>
            <a:endParaRPr lang="en-US" sz="1500" dirty="0"/>
          </a:p>
          <a:p>
            <a:r>
              <a:rPr lang="en-US" sz="1500" dirty="0"/>
              <a:t>This is one of the first cases after the new burden-shifting rules for damages.   Thus, damages were not limited to statutory damages.   This is the beginning of a new phase in patent damages in China.</a:t>
            </a:r>
          </a:p>
          <a:p>
            <a:pPr marL="238115" indent="-238115">
              <a:buFont typeface="Arial" charset="0"/>
              <a:buChar char="•"/>
            </a:pPr>
            <a:endParaRPr lang="en-US" sz="1500" dirty="0"/>
          </a:p>
          <a:p>
            <a:pPr marL="238115" indent="-238115">
              <a:buFont typeface="Arial" charset="0"/>
              <a:buChar char="•"/>
            </a:pPr>
            <a:r>
              <a:rPr lang="en-US" sz="1500" b="1" dirty="0">
                <a:solidFill>
                  <a:srgbClr val="FF0000"/>
                </a:solidFill>
              </a:rPr>
              <a:t>Chinese v. Chinese</a:t>
            </a:r>
          </a:p>
          <a:p>
            <a:pPr marL="238115" indent="-238115">
              <a:buFont typeface="Arial" charset="0"/>
              <a:buChar char="•"/>
            </a:pPr>
            <a:r>
              <a:rPr lang="en-US" sz="1500" b="1" dirty="0">
                <a:solidFill>
                  <a:srgbClr val="FF0000"/>
                </a:solidFill>
              </a:rPr>
              <a:t>Relatively small case</a:t>
            </a:r>
          </a:p>
          <a:p>
            <a:pPr marL="238115" indent="-238115">
              <a:buFont typeface="Arial" charset="0"/>
              <a:buChar char="•"/>
            </a:pPr>
            <a:r>
              <a:rPr lang="en-US" sz="1500" b="1" dirty="0">
                <a:solidFill>
                  <a:srgbClr val="FF0000"/>
                </a:solidFill>
              </a:rPr>
              <a:t>Technology related to USB security</a:t>
            </a:r>
          </a:p>
          <a:p>
            <a:pPr marL="238115" indent="-238115">
              <a:buFont typeface="Arial" charset="0"/>
              <a:buChar char="•"/>
            </a:pPr>
            <a:r>
              <a:rPr lang="en-US" sz="1500" b="1" dirty="0">
                <a:solidFill>
                  <a:srgbClr val="FF0000"/>
                </a:solidFill>
              </a:rPr>
              <a:t>Largest damages by that court</a:t>
            </a:r>
          </a:p>
          <a:p>
            <a:pPr marL="238115" indent="-238115">
              <a:buFont typeface="Arial" charset="0"/>
              <a:buChar char="•"/>
            </a:pPr>
            <a:r>
              <a:rPr lang="en-US" sz="1500" b="1" dirty="0">
                <a:solidFill>
                  <a:srgbClr val="FF0000"/>
                </a:solidFill>
              </a:rPr>
              <a:t>One of first cases after damages burden-shifting rule</a:t>
            </a:r>
          </a:p>
        </p:txBody>
      </p:sp>
      <p:sp>
        <p:nvSpPr>
          <p:cNvPr id="3" name="Slide Number Placeholder 2"/>
          <p:cNvSpPr>
            <a:spLocks noGrp="1"/>
          </p:cNvSpPr>
          <p:nvPr>
            <p:ph type="sldNum" sz="quarter" idx="12"/>
          </p:nvPr>
        </p:nvSpPr>
        <p:spPr/>
        <p:txBody>
          <a:bodyPr/>
          <a:lstStyle/>
          <a:p>
            <a:fld id="{F220FDF2-1AEC-CF41-BCFD-DFCF6E3F56E7}" type="slidenum">
              <a:rPr lang="en-US" smtClean="0"/>
              <a:t>13</a:t>
            </a:fld>
            <a:endParaRPr lang="en-US"/>
          </a:p>
        </p:txBody>
      </p:sp>
      <p:pic>
        <p:nvPicPr>
          <p:cNvPr id="5" name="Picture 4"/>
          <p:cNvPicPr>
            <a:picLocks noChangeAspect="1"/>
          </p:cNvPicPr>
          <p:nvPr/>
        </p:nvPicPr>
        <p:blipFill>
          <a:blip r:embed="rId2"/>
          <a:stretch>
            <a:fillRect/>
          </a:stretch>
        </p:blipFill>
        <p:spPr>
          <a:xfrm>
            <a:off x="5027083" y="740833"/>
            <a:ext cx="3005667" cy="1164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027083" y="2180167"/>
            <a:ext cx="3005667" cy="1477328"/>
          </a:xfrm>
          <a:prstGeom prst="rect">
            <a:avLst/>
          </a:prstGeom>
          <a:noFill/>
        </p:spPr>
        <p:txBody>
          <a:bodyPr wrap="square" rtlCol="0">
            <a:spAutoFit/>
          </a:bodyPr>
          <a:lstStyle/>
          <a:p>
            <a:r>
              <a:rPr lang="en-US" sz="1500" dirty="0"/>
              <a:t>Chen </a:t>
            </a:r>
            <a:r>
              <a:rPr lang="en-US" sz="1500" dirty="0" err="1"/>
              <a:t>Jinchuan</a:t>
            </a:r>
            <a:r>
              <a:rPr lang="en-US" sz="1500" dirty="0"/>
              <a:t>, deputy director of the court, </a:t>
            </a:r>
            <a:r>
              <a:rPr lang="en-US" sz="1500" dirty="0" smtClean="0"/>
              <a:t>stated, "</a:t>
            </a:r>
            <a:r>
              <a:rPr lang="en-US" sz="1500" b="1" dirty="0" smtClean="0">
                <a:solidFill>
                  <a:srgbClr val="FF0000"/>
                </a:solidFill>
              </a:rPr>
              <a:t>The </a:t>
            </a:r>
            <a:r>
              <a:rPr lang="en-US" sz="1500" b="1" dirty="0">
                <a:solidFill>
                  <a:srgbClr val="FF0000"/>
                </a:solidFill>
              </a:rPr>
              <a:t>market is the best frame of reference to determine the value of IPs</a:t>
            </a:r>
            <a:r>
              <a:rPr lang="en-US" sz="1500" dirty="0"/>
              <a:t>," he said.</a:t>
            </a:r>
          </a:p>
          <a:p>
            <a:endParaRPr lang="en-US" sz="1500" dirty="0"/>
          </a:p>
        </p:txBody>
      </p:sp>
      <p:sp>
        <p:nvSpPr>
          <p:cNvPr id="7" name="Rectangle 6"/>
          <p:cNvSpPr/>
          <p:nvPr/>
        </p:nvSpPr>
        <p:spPr>
          <a:xfrm>
            <a:off x="4804834" y="3451752"/>
            <a:ext cx="3810000" cy="220510"/>
          </a:xfrm>
          <a:prstGeom prst="rect">
            <a:avLst/>
          </a:prstGeom>
        </p:spPr>
        <p:txBody>
          <a:bodyPr>
            <a:spAutoFit/>
          </a:bodyPr>
          <a:lstStyle/>
          <a:p>
            <a:r>
              <a:rPr lang="en-US" sz="833" dirty="0">
                <a:hlinkClick r:id="rId3"/>
              </a:rPr>
              <a:t>http://www.ebeijing.gov.cn/BeijingInformation/BeijingNewsUpdate/t1461670.htm</a:t>
            </a:r>
            <a:r>
              <a:rPr lang="en-US" sz="833" dirty="0"/>
              <a:t> </a:t>
            </a:r>
          </a:p>
        </p:txBody>
      </p:sp>
    </p:spTree>
    <p:extLst>
      <p:ext uri="{BB962C8B-B14F-4D97-AF65-F5344CB8AC3E}">
        <p14:creationId xmlns:p14="http://schemas.microsoft.com/office/powerpoint/2010/main" val="13839463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9" name="Straight Connector 138"/>
          <p:cNvCxnSpPr/>
          <p:nvPr/>
        </p:nvCxnSpPr>
        <p:spPr>
          <a:xfrm>
            <a:off x="1728328" y="3739433"/>
            <a:ext cx="0" cy="550342"/>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a:off x="1319095" y="3802942"/>
            <a:ext cx="0" cy="649111"/>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8226502" y="3139725"/>
            <a:ext cx="0" cy="585611"/>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a:off x="7591502" y="2250725"/>
            <a:ext cx="0" cy="1658056"/>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88" name="Group 87"/>
          <p:cNvGrpSpPr/>
          <p:nvPr/>
        </p:nvGrpSpPr>
        <p:grpSpPr>
          <a:xfrm>
            <a:off x="6714636" y="1980870"/>
            <a:ext cx="884198" cy="313976"/>
            <a:chOff x="276679" y="1255180"/>
            <a:chExt cx="1061037" cy="376771"/>
          </a:xfrm>
        </p:grpSpPr>
        <p:sp>
          <p:nvSpPr>
            <p:cNvPr id="89" name="Rectangle 88"/>
            <p:cNvSpPr/>
            <p:nvPr/>
          </p:nvSpPr>
          <p:spPr>
            <a:xfrm>
              <a:off x="276682" y="1255180"/>
              <a:ext cx="1061034"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Judgment</a:t>
              </a:r>
            </a:p>
          </p:txBody>
        </p:sp>
        <p:sp>
          <p:nvSpPr>
            <p:cNvPr id="90" name="Rectangle 89"/>
            <p:cNvSpPr/>
            <p:nvPr/>
          </p:nvSpPr>
          <p:spPr>
            <a:xfrm>
              <a:off x="276679" y="1255181"/>
              <a:ext cx="121253" cy="376770"/>
            </a:xfrm>
            <a:prstGeom prst="rect">
              <a:avLst/>
            </a:prstGeom>
            <a:solidFill>
              <a:srgbClr val="80539E"/>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92" name="Straight Connector 91"/>
          <p:cNvCxnSpPr/>
          <p:nvPr/>
        </p:nvCxnSpPr>
        <p:spPr>
          <a:xfrm>
            <a:off x="8113628" y="2688169"/>
            <a:ext cx="0" cy="1241778"/>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3" name="Group 92"/>
          <p:cNvGrpSpPr/>
          <p:nvPr/>
        </p:nvGrpSpPr>
        <p:grpSpPr>
          <a:xfrm>
            <a:off x="6285674" y="2413033"/>
            <a:ext cx="1842988" cy="313976"/>
            <a:chOff x="-1560588" y="1255180"/>
            <a:chExt cx="2226032" cy="376771"/>
          </a:xfrm>
        </p:grpSpPr>
        <p:sp>
          <p:nvSpPr>
            <p:cNvPr id="94" name="Rectangle 93"/>
            <p:cNvSpPr/>
            <p:nvPr/>
          </p:nvSpPr>
          <p:spPr>
            <a:xfrm>
              <a:off x="-1557901" y="1255180"/>
              <a:ext cx="2223345"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Appeal filed (stays injunction)</a:t>
              </a:r>
            </a:p>
          </p:txBody>
        </p:sp>
        <p:sp>
          <p:nvSpPr>
            <p:cNvPr id="95" name="Rectangle 94"/>
            <p:cNvSpPr/>
            <p:nvPr/>
          </p:nvSpPr>
          <p:spPr>
            <a:xfrm>
              <a:off x="-1560588" y="1255181"/>
              <a:ext cx="121253" cy="376770"/>
            </a:xfrm>
            <a:prstGeom prst="rect">
              <a:avLst/>
            </a:prstGeom>
            <a:solidFill>
              <a:schemeClr val="bg2"/>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82" name="Straight Connector 81"/>
          <p:cNvCxnSpPr/>
          <p:nvPr/>
        </p:nvCxnSpPr>
        <p:spPr>
          <a:xfrm>
            <a:off x="6307682" y="2881046"/>
            <a:ext cx="0" cy="1006569"/>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83" name="Group 82"/>
          <p:cNvGrpSpPr/>
          <p:nvPr/>
        </p:nvGrpSpPr>
        <p:grpSpPr>
          <a:xfrm>
            <a:off x="6295879" y="2845580"/>
            <a:ext cx="961753" cy="313976"/>
            <a:chOff x="276679" y="1255180"/>
            <a:chExt cx="1154103" cy="376771"/>
          </a:xfrm>
        </p:grpSpPr>
        <p:sp>
          <p:nvSpPr>
            <p:cNvPr id="84" name="Rectangle 83"/>
            <p:cNvSpPr/>
            <p:nvPr/>
          </p:nvSpPr>
          <p:spPr>
            <a:xfrm>
              <a:off x="276682" y="1255180"/>
              <a:ext cx="1154100"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Court hearing</a:t>
              </a:r>
            </a:p>
          </p:txBody>
        </p:sp>
        <p:sp>
          <p:nvSpPr>
            <p:cNvPr id="85" name="Rectangle 84"/>
            <p:cNvSpPr/>
            <p:nvPr/>
          </p:nvSpPr>
          <p:spPr>
            <a:xfrm>
              <a:off x="276679" y="1255181"/>
              <a:ext cx="121253" cy="376770"/>
            </a:xfrm>
            <a:prstGeom prst="rect">
              <a:avLst/>
            </a:prstGeom>
            <a:solidFill>
              <a:srgbClr val="80539E"/>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78" name="Straight Connector 77"/>
          <p:cNvCxnSpPr/>
          <p:nvPr/>
        </p:nvCxnSpPr>
        <p:spPr>
          <a:xfrm>
            <a:off x="4352999" y="1404058"/>
            <a:ext cx="0" cy="2497667"/>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79" name="Group 78"/>
          <p:cNvGrpSpPr/>
          <p:nvPr/>
        </p:nvGrpSpPr>
        <p:grpSpPr>
          <a:xfrm>
            <a:off x="4343971" y="1116542"/>
            <a:ext cx="2055419" cy="313976"/>
            <a:chOff x="276679" y="1255180"/>
            <a:chExt cx="2466503" cy="376771"/>
          </a:xfrm>
        </p:grpSpPr>
        <p:sp>
          <p:nvSpPr>
            <p:cNvPr id="80" name="Rectangle 79"/>
            <p:cNvSpPr/>
            <p:nvPr/>
          </p:nvSpPr>
          <p:spPr>
            <a:xfrm>
              <a:off x="276681" y="1255180"/>
              <a:ext cx="2466501"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Evidence submission and exchange</a:t>
              </a:r>
            </a:p>
          </p:txBody>
        </p:sp>
        <p:sp>
          <p:nvSpPr>
            <p:cNvPr id="81" name="Rectangle 80"/>
            <p:cNvSpPr/>
            <p:nvPr/>
          </p:nvSpPr>
          <p:spPr>
            <a:xfrm>
              <a:off x="276679" y="1255181"/>
              <a:ext cx="121253" cy="376770"/>
            </a:xfrm>
            <a:prstGeom prst="rect">
              <a:avLst/>
            </a:prstGeom>
            <a:solidFill>
              <a:srgbClr val="80539E"/>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73" name="Straight Connector 72"/>
          <p:cNvCxnSpPr/>
          <p:nvPr/>
        </p:nvCxnSpPr>
        <p:spPr>
          <a:xfrm>
            <a:off x="1904722" y="2845519"/>
            <a:ext cx="0" cy="1063262"/>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74" name="Group 73"/>
          <p:cNvGrpSpPr/>
          <p:nvPr/>
        </p:nvGrpSpPr>
        <p:grpSpPr>
          <a:xfrm>
            <a:off x="1895693" y="2845197"/>
            <a:ext cx="1991919" cy="313976"/>
            <a:chOff x="276679" y="1255180"/>
            <a:chExt cx="2390303" cy="376771"/>
          </a:xfrm>
        </p:grpSpPr>
        <p:sp>
          <p:nvSpPr>
            <p:cNvPr id="75" name="Rectangle 74"/>
            <p:cNvSpPr/>
            <p:nvPr/>
          </p:nvSpPr>
          <p:spPr>
            <a:xfrm>
              <a:off x="276681" y="1255180"/>
              <a:ext cx="2390301"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Court serves response on plaintiff</a:t>
              </a:r>
            </a:p>
          </p:txBody>
        </p:sp>
        <p:sp>
          <p:nvSpPr>
            <p:cNvPr id="76" name="Rectangle 75"/>
            <p:cNvSpPr/>
            <p:nvPr/>
          </p:nvSpPr>
          <p:spPr>
            <a:xfrm>
              <a:off x="276679" y="1255181"/>
              <a:ext cx="121253" cy="376770"/>
            </a:xfrm>
            <a:prstGeom prst="rect">
              <a:avLst/>
            </a:prstGeom>
            <a:solidFill>
              <a:srgbClr val="1A65A8"/>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68" name="Straight Connector 67"/>
          <p:cNvCxnSpPr/>
          <p:nvPr/>
        </p:nvCxnSpPr>
        <p:spPr>
          <a:xfrm>
            <a:off x="1777722" y="2422174"/>
            <a:ext cx="0" cy="1500718"/>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69" name="Group 68"/>
          <p:cNvGrpSpPr/>
          <p:nvPr/>
        </p:nvGrpSpPr>
        <p:grpSpPr>
          <a:xfrm>
            <a:off x="1768693" y="2413033"/>
            <a:ext cx="1540363" cy="313976"/>
            <a:chOff x="276679" y="1255180"/>
            <a:chExt cx="1848436" cy="376771"/>
          </a:xfrm>
        </p:grpSpPr>
        <p:sp>
          <p:nvSpPr>
            <p:cNvPr id="70" name="Rectangle 69"/>
            <p:cNvSpPr/>
            <p:nvPr/>
          </p:nvSpPr>
          <p:spPr>
            <a:xfrm>
              <a:off x="276681" y="1255180"/>
              <a:ext cx="1848434"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Defendant files response</a:t>
              </a:r>
            </a:p>
          </p:txBody>
        </p:sp>
        <p:sp>
          <p:nvSpPr>
            <p:cNvPr id="71" name="Rectangle 70"/>
            <p:cNvSpPr/>
            <p:nvPr/>
          </p:nvSpPr>
          <p:spPr>
            <a:xfrm>
              <a:off x="276679" y="1255181"/>
              <a:ext cx="121253" cy="376770"/>
            </a:xfrm>
            <a:prstGeom prst="rect">
              <a:avLst/>
            </a:prstGeom>
            <a:solidFill>
              <a:srgbClr val="1A65A8"/>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62" name="Straight Connector 61"/>
          <p:cNvCxnSpPr/>
          <p:nvPr/>
        </p:nvCxnSpPr>
        <p:spPr>
          <a:xfrm>
            <a:off x="1255595" y="1998830"/>
            <a:ext cx="0" cy="1881729"/>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63" name="Group 62"/>
          <p:cNvGrpSpPr/>
          <p:nvPr/>
        </p:nvGrpSpPr>
        <p:grpSpPr>
          <a:xfrm>
            <a:off x="1253622" y="1980870"/>
            <a:ext cx="2161268" cy="313976"/>
            <a:chOff x="276679" y="1255180"/>
            <a:chExt cx="2593522" cy="376771"/>
          </a:xfrm>
        </p:grpSpPr>
        <p:sp>
          <p:nvSpPr>
            <p:cNvPr id="64" name="Rectangle 63"/>
            <p:cNvSpPr/>
            <p:nvPr/>
          </p:nvSpPr>
          <p:spPr>
            <a:xfrm>
              <a:off x="276681" y="1255180"/>
              <a:ext cx="2593520"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Court initiates service of complaint</a:t>
              </a:r>
            </a:p>
          </p:txBody>
        </p:sp>
        <p:sp>
          <p:nvSpPr>
            <p:cNvPr id="65" name="Rectangle 64"/>
            <p:cNvSpPr/>
            <p:nvPr/>
          </p:nvSpPr>
          <p:spPr>
            <a:xfrm>
              <a:off x="276679" y="1255181"/>
              <a:ext cx="121253" cy="376770"/>
            </a:xfrm>
            <a:prstGeom prst="rect">
              <a:avLst/>
            </a:prstGeom>
            <a:solidFill>
              <a:srgbClr val="1A65A8"/>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57" name="Straight Connector 56"/>
          <p:cNvCxnSpPr/>
          <p:nvPr/>
        </p:nvCxnSpPr>
        <p:spPr>
          <a:xfrm>
            <a:off x="1128595" y="1547261"/>
            <a:ext cx="0" cy="2361520"/>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58" name="Group 57"/>
          <p:cNvGrpSpPr/>
          <p:nvPr/>
        </p:nvGrpSpPr>
        <p:grpSpPr>
          <a:xfrm>
            <a:off x="1126622" y="1548706"/>
            <a:ext cx="1519212" cy="313976"/>
            <a:chOff x="276679" y="1255180"/>
            <a:chExt cx="1823054" cy="376771"/>
          </a:xfrm>
        </p:grpSpPr>
        <p:sp>
          <p:nvSpPr>
            <p:cNvPr id="59" name="Rectangle 58"/>
            <p:cNvSpPr/>
            <p:nvPr/>
          </p:nvSpPr>
          <p:spPr>
            <a:xfrm>
              <a:off x="276680" y="1255180"/>
              <a:ext cx="1823053"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err="1">
                  <a:solidFill>
                    <a:schemeClr val="bg1"/>
                  </a:solidFill>
                  <a:latin typeface="Calibri"/>
                  <a:cs typeface="Calibri"/>
                </a:rPr>
                <a:t>Cour</a:t>
              </a:r>
              <a:r>
                <a:rPr lang="en-US" sz="1000" kern="0" dirty="0">
                  <a:solidFill>
                    <a:schemeClr val="bg1"/>
                  </a:solidFill>
                  <a:latin typeface="Calibri"/>
                  <a:cs typeface="Calibri"/>
                </a:rPr>
                <a:t>t accepts complaint</a:t>
              </a:r>
            </a:p>
          </p:txBody>
        </p:sp>
        <p:sp>
          <p:nvSpPr>
            <p:cNvPr id="60" name="Rectangle 59"/>
            <p:cNvSpPr/>
            <p:nvPr/>
          </p:nvSpPr>
          <p:spPr>
            <a:xfrm>
              <a:off x="276679" y="1255181"/>
              <a:ext cx="121253" cy="376770"/>
            </a:xfrm>
            <a:prstGeom prst="rect">
              <a:avLst/>
            </a:prstGeom>
            <a:solidFill>
              <a:srgbClr val="1A65A8"/>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sp>
        <p:nvSpPr>
          <p:cNvPr id="30733" name="Rectangle 2"/>
          <p:cNvSpPr txBox="1">
            <a:spLocks noChangeArrowheads="1"/>
          </p:cNvSpPr>
          <p:nvPr/>
        </p:nvSpPr>
        <p:spPr bwMode="black">
          <a:xfrm>
            <a:off x="857871" y="0"/>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Litigation Timeline</a:t>
            </a:r>
          </a:p>
        </p:txBody>
      </p:sp>
      <p:cxnSp>
        <p:nvCxnSpPr>
          <p:cNvPr id="23" name="Straight Connector 22"/>
          <p:cNvCxnSpPr/>
          <p:nvPr/>
        </p:nvCxnSpPr>
        <p:spPr>
          <a:xfrm>
            <a:off x="1015339" y="830793"/>
            <a:ext cx="7113323" cy="0"/>
          </a:xfrm>
          <a:prstGeom prst="line">
            <a:avLst/>
          </a:prstGeom>
          <a:ln w="25400" cap="flat" cmpd="sng" algn="ctr">
            <a:solidFill>
              <a:schemeClr val="bg2">
                <a:lumMod val="60000"/>
                <a:lumOff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999622" y="1116542"/>
            <a:ext cx="1660323" cy="313976"/>
            <a:chOff x="276679" y="1255180"/>
            <a:chExt cx="1992388" cy="376771"/>
          </a:xfrm>
        </p:grpSpPr>
        <p:sp>
          <p:nvSpPr>
            <p:cNvPr id="44" name="Rectangle 43"/>
            <p:cNvSpPr/>
            <p:nvPr/>
          </p:nvSpPr>
          <p:spPr>
            <a:xfrm>
              <a:off x="276680" y="1255180"/>
              <a:ext cx="1992387"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Plaintiff files civil complaint</a:t>
              </a:r>
            </a:p>
          </p:txBody>
        </p:sp>
        <p:sp>
          <p:nvSpPr>
            <p:cNvPr id="45" name="Rectangle 44"/>
            <p:cNvSpPr/>
            <p:nvPr/>
          </p:nvSpPr>
          <p:spPr>
            <a:xfrm>
              <a:off x="276679" y="1255181"/>
              <a:ext cx="121253" cy="376770"/>
            </a:xfrm>
            <a:prstGeom prst="rect">
              <a:avLst/>
            </a:prstGeom>
            <a:solidFill>
              <a:srgbClr val="1A65A8"/>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graphicFrame>
        <p:nvGraphicFramePr>
          <p:cNvPr id="50" name="Table 49"/>
          <p:cNvGraphicFramePr>
            <a:graphicFrameLocks noGrp="1"/>
          </p:cNvGraphicFramePr>
          <p:nvPr>
            <p:extLst/>
          </p:nvPr>
        </p:nvGraphicFramePr>
        <p:xfrm>
          <a:off x="989552" y="3700109"/>
          <a:ext cx="7254352" cy="259080"/>
        </p:xfrm>
        <a:graphic>
          <a:graphicData uri="http://schemas.openxmlformats.org/drawingml/2006/table">
            <a:tbl>
              <a:tblPr firstRow="1" bandRow="1">
                <a:tableStyleId>{2D5ABB26-0587-4C30-8999-92F81FD0307C}</a:tableStyleId>
              </a:tblPr>
              <a:tblGrid>
                <a:gridCol w="518168">
                  <a:extLst>
                    <a:ext uri="{9D8B030D-6E8A-4147-A177-3AD203B41FA5}">
                      <a16:colId xmlns:a16="http://schemas.microsoft.com/office/drawing/2014/main" xmlns="" val="20002"/>
                    </a:ext>
                  </a:extLst>
                </a:gridCol>
                <a:gridCol w="518168">
                  <a:extLst>
                    <a:ext uri="{9D8B030D-6E8A-4147-A177-3AD203B41FA5}">
                      <a16:colId xmlns:a16="http://schemas.microsoft.com/office/drawing/2014/main" xmlns="" val="20003"/>
                    </a:ext>
                  </a:extLst>
                </a:gridCol>
                <a:gridCol w="518168">
                  <a:extLst>
                    <a:ext uri="{9D8B030D-6E8A-4147-A177-3AD203B41FA5}">
                      <a16:colId xmlns:a16="http://schemas.microsoft.com/office/drawing/2014/main" xmlns="" val="20004"/>
                    </a:ext>
                  </a:extLst>
                </a:gridCol>
                <a:gridCol w="518168">
                  <a:extLst>
                    <a:ext uri="{9D8B030D-6E8A-4147-A177-3AD203B41FA5}">
                      <a16:colId xmlns:a16="http://schemas.microsoft.com/office/drawing/2014/main" xmlns="" val="20005"/>
                    </a:ext>
                  </a:extLst>
                </a:gridCol>
                <a:gridCol w="518168">
                  <a:extLst>
                    <a:ext uri="{9D8B030D-6E8A-4147-A177-3AD203B41FA5}">
                      <a16:colId xmlns:a16="http://schemas.microsoft.com/office/drawing/2014/main" xmlns="" val="20006"/>
                    </a:ext>
                  </a:extLst>
                </a:gridCol>
                <a:gridCol w="518168">
                  <a:extLst>
                    <a:ext uri="{9D8B030D-6E8A-4147-A177-3AD203B41FA5}">
                      <a16:colId xmlns:a16="http://schemas.microsoft.com/office/drawing/2014/main" xmlns="" val="20007"/>
                    </a:ext>
                  </a:extLst>
                </a:gridCol>
                <a:gridCol w="518168">
                  <a:extLst>
                    <a:ext uri="{9D8B030D-6E8A-4147-A177-3AD203B41FA5}">
                      <a16:colId xmlns:a16="http://schemas.microsoft.com/office/drawing/2014/main" xmlns="" val="20008"/>
                    </a:ext>
                  </a:extLst>
                </a:gridCol>
                <a:gridCol w="518168">
                  <a:extLst>
                    <a:ext uri="{9D8B030D-6E8A-4147-A177-3AD203B41FA5}">
                      <a16:colId xmlns:a16="http://schemas.microsoft.com/office/drawing/2014/main" xmlns="" val="20009"/>
                    </a:ext>
                  </a:extLst>
                </a:gridCol>
                <a:gridCol w="518168">
                  <a:extLst>
                    <a:ext uri="{9D8B030D-6E8A-4147-A177-3AD203B41FA5}">
                      <a16:colId xmlns:a16="http://schemas.microsoft.com/office/drawing/2014/main" xmlns="" val="20010"/>
                    </a:ext>
                  </a:extLst>
                </a:gridCol>
                <a:gridCol w="518168">
                  <a:extLst>
                    <a:ext uri="{9D8B030D-6E8A-4147-A177-3AD203B41FA5}">
                      <a16:colId xmlns:a16="http://schemas.microsoft.com/office/drawing/2014/main" xmlns="" val="20011"/>
                    </a:ext>
                  </a:extLst>
                </a:gridCol>
                <a:gridCol w="518168">
                  <a:extLst>
                    <a:ext uri="{9D8B030D-6E8A-4147-A177-3AD203B41FA5}">
                      <a16:colId xmlns:a16="http://schemas.microsoft.com/office/drawing/2014/main" xmlns="" val="20012"/>
                    </a:ext>
                  </a:extLst>
                </a:gridCol>
                <a:gridCol w="518168">
                  <a:extLst>
                    <a:ext uri="{9D8B030D-6E8A-4147-A177-3AD203B41FA5}">
                      <a16:colId xmlns:a16="http://schemas.microsoft.com/office/drawing/2014/main" xmlns="" val="20013"/>
                    </a:ext>
                  </a:extLst>
                </a:gridCol>
                <a:gridCol w="518168">
                  <a:extLst>
                    <a:ext uri="{9D8B030D-6E8A-4147-A177-3AD203B41FA5}">
                      <a16:colId xmlns:a16="http://schemas.microsoft.com/office/drawing/2014/main" xmlns="" val="20014"/>
                    </a:ext>
                  </a:extLst>
                </a:gridCol>
                <a:gridCol w="518168">
                  <a:extLst>
                    <a:ext uri="{9D8B030D-6E8A-4147-A177-3AD203B41FA5}">
                      <a16:colId xmlns:a16="http://schemas.microsoft.com/office/drawing/2014/main" xmlns="" val="20015"/>
                    </a:ext>
                  </a:extLst>
                </a:gridCol>
              </a:tblGrid>
              <a:tr h="254000">
                <a:tc>
                  <a:txBody>
                    <a:bodyPr/>
                    <a:lstStyle/>
                    <a:p>
                      <a:pPr algn="ctr"/>
                      <a:r>
                        <a:rPr lang="en-US" sz="1200" dirty="0">
                          <a:solidFill>
                            <a:schemeClr val="bg1"/>
                          </a:solidFill>
                          <a:latin typeface="Calibri"/>
                          <a:cs typeface="Calibri"/>
                        </a:rPr>
                        <a:t>1</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2</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3</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4</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5</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6</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7</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8</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9</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10</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11</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12</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13</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tc>
                  <a:txBody>
                    <a:bodyPr/>
                    <a:lstStyle/>
                    <a:p>
                      <a:pPr algn="ctr"/>
                      <a:r>
                        <a:rPr lang="en-US" sz="1200" dirty="0">
                          <a:solidFill>
                            <a:schemeClr val="bg1"/>
                          </a:solidFill>
                          <a:latin typeface="Calibri"/>
                          <a:cs typeface="Calibri"/>
                        </a:rPr>
                        <a:t>14</a:t>
                      </a:r>
                    </a:p>
                  </a:txBody>
                  <a:tcPr marL="76200" marR="76200" marT="38100" marB="381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bl>
          </a:graphicData>
        </a:graphic>
      </p:graphicFrame>
      <p:grpSp>
        <p:nvGrpSpPr>
          <p:cNvPr id="98" name="Group 97"/>
          <p:cNvGrpSpPr/>
          <p:nvPr/>
        </p:nvGrpSpPr>
        <p:grpSpPr>
          <a:xfrm>
            <a:off x="7471350" y="2845580"/>
            <a:ext cx="765129" cy="313976"/>
            <a:chOff x="276679" y="1255180"/>
            <a:chExt cx="918155" cy="376771"/>
          </a:xfrm>
        </p:grpSpPr>
        <p:sp>
          <p:nvSpPr>
            <p:cNvPr id="99" name="Rectangle 98"/>
            <p:cNvSpPr/>
            <p:nvPr/>
          </p:nvSpPr>
          <p:spPr>
            <a:xfrm>
              <a:off x="276681" y="1255180"/>
              <a:ext cx="918153" cy="376365"/>
            </a:xfrm>
            <a:prstGeom prst="rect">
              <a:avLst/>
            </a:prstGeom>
            <a:gradFill flip="none" rotWithShape="1">
              <a:gsLst>
                <a:gs pos="0">
                  <a:srgbClr val="3E4040"/>
                </a:gs>
                <a:gs pos="100000">
                  <a:schemeClr val="bg2">
                    <a:lumMod val="10000"/>
                  </a:schemeClr>
                </a:gs>
              </a:gsLst>
              <a:lin ang="13500000" scaled="1"/>
              <a:tileRect/>
            </a:gra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lIns="152400" rtlCol="0" anchor="ctr"/>
            <a:lstStyle/>
            <a:p>
              <a:pPr marL="11906" defTabSz="761970">
                <a:defRPr/>
              </a:pPr>
              <a:r>
                <a:rPr lang="en-US" sz="1000" kern="0" dirty="0">
                  <a:solidFill>
                    <a:schemeClr val="bg1"/>
                  </a:solidFill>
                  <a:latin typeface="Calibri"/>
                  <a:cs typeface="Calibri"/>
                </a:rPr>
                <a:t>Injunction</a:t>
              </a:r>
            </a:p>
          </p:txBody>
        </p:sp>
        <p:sp>
          <p:nvSpPr>
            <p:cNvPr id="100" name="Rectangle 99"/>
            <p:cNvSpPr/>
            <p:nvPr/>
          </p:nvSpPr>
          <p:spPr>
            <a:xfrm>
              <a:off x="276679" y="1255181"/>
              <a:ext cx="121253" cy="376770"/>
            </a:xfrm>
            <a:prstGeom prst="rect">
              <a:avLst/>
            </a:prstGeom>
            <a:solidFill>
              <a:srgbClr val="80539E"/>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endParaRPr lang="en-US" sz="1500" b="1" kern="0" dirty="0">
                <a:solidFill>
                  <a:schemeClr val="bg1"/>
                </a:solidFill>
                <a:latin typeface="Rockwell" panose="02060603020205020403" pitchFamily="18" charset="0"/>
              </a:endParaRPr>
            </a:p>
          </p:txBody>
        </p:sp>
      </p:grpSp>
      <p:cxnSp>
        <p:nvCxnSpPr>
          <p:cNvPr id="30751" name="Straight Arrow Connector 30750"/>
          <p:cNvCxnSpPr/>
          <p:nvPr/>
        </p:nvCxnSpPr>
        <p:spPr>
          <a:xfrm>
            <a:off x="2222500" y="3351392"/>
            <a:ext cx="1460500" cy="0"/>
          </a:xfrm>
          <a:prstGeom prst="straightConnector1">
            <a:avLst/>
          </a:prstGeom>
          <a:ln>
            <a:solidFill>
              <a:srgbClr val="238EEA"/>
            </a:solidFill>
            <a:tailEnd type="arrow"/>
          </a:ln>
          <a:effectLst/>
        </p:spPr>
        <p:style>
          <a:lnRef idx="2">
            <a:schemeClr val="accent1"/>
          </a:lnRef>
          <a:fillRef idx="0">
            <a:schemeClr val="accent1"/>
          </a:fillRef>
          <a:effectRef idx="1">
            <a:schemeClr val="accent1"/>
          </a:effectRef>
          <a:fontRef idx="minor">
            <a:schemeClr val="tx1"/>
          </a:fontRef>
        </p:style>
      </p:cxnSp>
      <p:sp>
        <p:nvSpPr>
          <p:cNvPr id="120" name="Rectangle 119"/>
          <p:cNvSpPr/>
          <p:nvPr/>
        </p:nvSpPr>
        <p:spPr>
          <a:xfrm>
            <a:off x="2391835" y="3355369"/>
            <a:ext cx="1121833" cy="220510"/>
          </a:xfrm>
          <a:prstGeom prst="rect">
            <a:avLst/>
          </a:prstGeom>
        </p:spPr>
        <p:txBody>
          <a:bodyPr wrap="square">
            <a:spAutoFit/>
          </a:bodyPr>
          <a:lstStyle/>
          <a:p>
            <a:pPr algn="ctr">
              <a:spcBef>
                <a:spcPts val="500"/>
              </a:spcBef>
              <a:spcAft>
                <a:spcPts val="500"/>
              </a:spcAft>
            </a:pPr>
            <a:r>
              <a:rPr lang="en-US" altLang="zh-CN" sz="833" dirty="0">
                <a:solidFill>
                  <a:schemeClr val="tx1">
                    <a:lumMod val="65000"/>
                    <a:lumOff val="35000"/>
                  </a:schemeClr>
                </a:solidFill>
                <a:latin typeface="Calibri" panose="020F0502020204030204" pitchFamily="34" charset="0"/>
              </a:rPr>
              <a:t>1 – 4 months</a:t>
            </a:r>
          </a:p>
        </p:txBody>
      </p:sp>
      <p:cxnSp>
        <p:nvCxnSpPr>
          <p:cNvPr id="121" name="Straight Arrow Connector 120"/>
          <p:cNvCxnSpPr/>
          <p:nvPr/>
        </p:nvCxnSpPr>
        <p:spPr>
          <a:xfrm>
            <a:off x="4447656" y="3351392"/>
            <a:ext cx="1807094" cy="0"/>
          </a:xfrm>
          <a:prstGeom prst="straightConnector1">
            <a:avLst/>
          </a:prstGeom>
          <a:ln>
            <a:solidFill>
              <a:srgbClr val="BB7AE8"/>
            </a:solidFill>
            <a:tailEnd type="arrow"/>
          </a:ln>
          <a:effectLst/>
        </p:spPr>
        <p:style>
          <a:lnRef idx="2">
            <a:schemeClr val="accent1"/>
          </a:lnRef>
          <a:fillRef idx="0">
            <a:schemeClr val="accent1"/>
          </a:fillRef>
          <a:effectRef idx="1">
            <a:schemeClr val="accent1"/>
          </a:effectRef>
          <a:fontRef idx="minor">
            <a:schemeClr val="tx1"/>
          </a:fontRef>
        </p:style>
      </p:cxnSp>
      <p:sp>
        <p:nvSpPr>
          <p:cNvPr id="122" name="Rectangle 121"/>
          <p:cNvSpPr/>
          <p:nvPr/>
        </p:nvSpPr>
        <p:spPr>
          <a:xfrm>
            <a:off x="4970204" y="3355369"/>
            <a:ext cx="761998" cy="220510"/>
          </a:xfrm>
          <a:prstGeom prst="rect">
            <a:avLst/>
          </a:prstGeom>
        </p:spPr>
        <p:txBody>
          <a:bodyPr wrap="square">
            <a:spAutoFit/>
          </a:bodyPr>
          <a:lstStyle/>
          <a:p>
            <a:pPr algn="ctr">
              <a:spcBef>
                <a:spcPts val="500"/>
              </a:spcBef>
              <a:spcAft>
                <a:spcPts val="500"/>
              </a:spcAft>
            </a:pPr>
            <a:r>
              <a:rPr lang="en-US" altLang="zh-CN" sz="833" dirty="0">
                <a:solidFill>
                  <a:schemeClr val="tx1">
                    <a:lumMod val="65000"/>
                    <a:lumOff val="35000"/>
                  </a:schemeClr>
                </a:solidFill>
                <a:latin typeface="Calibri" panose="020F0502020204030204" pitchFamily="34" charset="0"/>
              </a:rPr>
              <a:t>1 – 4 months</a:t>
            </a:r>
          </a:p>
        </p:txBody>
      </p:sp>
      <p:cxnSp>
        <p:nvCxnSpPr>
          <p:cNvPr id="124" name="Straight Arrow Connector 123"/>
          <p:cNvCxnSpPr/>
          <p:nvPr/>
        </p:nvCxnSpPr>
        <p:spPr>
          <a:xfrm>
            <a:off x="6404225" y="3351392"/>
            <a:ext cx="898275" cy="0"/>
          </a:xfrm>
          <a:prstGeom prst="straightConnector1">
            <a:avLst/>
          </a:prstGeom>
          <a:ln>
            <a:solidFill>
              <a:srgbClr val="BB7AE8"/>
            </a:solidFill>
            <a:tailEnd type="arrow"/>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6259627" y="3355369"/>
            <a:ext cx="1121833" cy="220510"/>
          </a:xfrm>
          <a:prstGeom prst="rect">
            <a:avLst/>
          </a:prstGeom>
        </p:spPr>
        <p:txBody>
          <a:bodyPr wrap="square">
            <a:spAutoFit/>
          </a:bodyPr>
          <a:lstStyle/>
          <a:p>
            <a:pPr algn="ctr">
              <a:spcBef>
                <a:spcPts val="500"/>
              </a:spcBef>
              <a:spcAft>
                <a:spcPts val="500"/>
              </a:spcAft>
            </a:pPr>
            <a:r>
              <a:rPr lang="en-US" altLang="zh-CN" sz="833" dirty="0">
                <a:solidFill>
                  <a:schemeClr val="tx1">
                    <a:lumMod val="65000"/>
                    <a:lumOff val="35000"/>
                  </a:schemeClr>
                </a:solidFill>
                <a:latin typeface="Calibri" panose="020F0502020204030204" pitchFamily="34" charset="0"/>
              </a:rPr>
              <a:t>1 – 3 months</a:t>
            </a:r>
          </a:p>
        </p:txBody>
      </p:sp>
      <p:cxnSp>
        <p:nvCxnSpPr>
          <p:cNvPr id="126" name="Straight Arrow Connector 125"/>
          <p:cNvCxnSpPr/>
          <p:nvPr/>
        </p:nvCxnSpPr>
        <p:spPr>
          <a:xfrm>
            <a:off x="1354667" y="3351392"/>
            <a:ext cx="345723" cy="0"/>
          </a:xfrm>
          <a:prstGeom prst="straightConnector1">
            <a:avLst/>
          </a:prstGeom>
          <a:ln>
            <a:solidFill>
              <a:srgbClr val="238EEA"/>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1192388" y="3355369"/>
            <a:ext cx="649112" cy="220510"/>
          </a:xfrm>
          <a:prstGeom prst="rect">
            <a:avLst/>
          </a:prstGeom>
        </p:spPr>
        <p:txBody>
          <a:bodyPr wrap="square">
            <a:spAutoFit/>
          </a:bodyPr>
          <a:lstStyle/>
          <a:p>
            <a:pPr algn="ctr">
              <a:spcBef>
                <a:spcPts val="500"/>
              </a:spcBef>
              <a:spcAft>
                <a:spcPts val="500"/>
              </a:spcAft>
            </a:pPr>
            <a:r>
              <a:rPr lang="en-US" altLang="zh-CN" sz="833" dirty="0">
                <a:solidFill>
                  <a:schemeClr val="tx1">
                    <a:lumMod val="65000"/>
                    <a:lumOff val="35000"/>
                  </a:schemeClr>
                </a:solidFill>
                <a:latin typeface="Calibri" panose="020F0502020204030204" pitchFamily="34" charset="0"/>
              </a:rPr>
              <a:t>&lt; 30 days</a:t>
            </a:r>
          </a:p>
        </p:txBody>
      </p:sp>
      <p:cxnSp>
        <p:nvCxnSpPr>
          <p:cNvPr id="129" name="Straight Arrow Connector 128"/>
          <p:cNvCxnSpPr/>
          <p:nvPr/>
        </p:nvCxnSpPr>
        <p:spPr>
          <a:xfrm>
            <a:off x="7690555" y="3351393"/>
            <a:ext cx="345723"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528277" y="3355370"/>
            <a:ext cx="649112" cy="220510"/>
          </a:xfrm>
          <a:prstGeom prst="rect">
            <a:avLst/>
          </a:prstGeom>
        </p:spPr>
        <p:txBody>
          <a:bodyPr wrap="square">
            <a:spAutoFit/>
          </a:bodyPr>
          <a:lstStyle/>
          <a:p>
            <a:pPr algn="ctr">
              <a:spcBef>
                <a:spcPts val="500"/>
              </a:spcBef>
              <a:spcAft>
                <a:spcPts val="500"/>
              </a:spcAft>
            </a:pPr>
            <a:r>
              <a:rPr lang="en-US" altLang="zh-CN" sz="833" dirty="0">
                <a:solidFill>
                  <a:schemeClr val="tx1">
                    <a:lumMod val="65000"/>
                    <a:lumOff val="35000"/>
                  </a:schemeClr>
                </a:solidFill>
                <a:latin typeface="Calibri" panose="020F0502020204030204" pitchFamily="34" charset="0"/>
              </a:rPr>
              <a:t>&lt; 30 days</a:t>
            </a:r>
          </a:p>
        </p:txBody>
      </p:sp>
      <p:sp>
        <p:nvSpPr>
          <p:cNvPr id="131" name="Rectangle 130"/>
          <p:cNvSpPr/>
          <p:nvPr/>
        </p:nvSpPr>
        <p:spPr>
          <a:xfrm>
            <a:off x="1100657" y="3355369"/>
            <a:ext cx="190502" cy="220510"/>
          </a:xfrm>
          <a:prstGeom prst="rect">
            <a:avLst/>
          </a:prstGeom>
        </p:spPr>
        <p:txBody>
          <a:bodyPr wrap="square">
            <a:spAutoFit/>
          </a:bodyPr>
          <a:lstStyle/>
          <a:p>
            <a:pPr algn="ctr">
              <a:spcBef>
                <a:spcPts val="500"/>
              </a:spcBef>
              <a:spcAft>
                <a:spcPts val="500"/>
              </a:spcAft>
            </a:pPr>
            <a:r>
              <a:rPr lang="en-US" altLang="zh-CN" sz="833" dirty="0">
                <a:solidFill>
                  <a:schemeClr val="tx1">
                    <a:lumMod val="65000"/>
                    <a:lumOff val="35000"/>
                  </a:schemeClr>
                </a:solidFill>
                <a:latin typeface="Calibri" panose="020F0502020204030204" pitchFamily="34" charset="0"/>
              </a:rPr>
              <a:t>5</a:t>
            </a:r>
          </a:p>
        </p:txBody>
      </p:sp>
      <p:sp>
        <p:nvSpPr>
          <p:cNvPr id="132" name="Rectangle 131"/>
          <p:cNvSpPr/>
          <p:nvPr/>
        </p:nvSpPr>
        <p:spPr>
          <a:xfrm>
            <a:off x="970130" y="3355369"/>
            <a:ext cx="190502" cy="220510"/>
          </a:xfrm>
          <a:prstGeom prst="rect">
            <a:avLst/>
          </a:prstGeom>
        </p:spPr>
        <p:txBody>
          <a:bodyPr wrap="square">
            <a:spAutoFit/>
          </a:bodyPr>
          <a:lstStyle/>
          <a:p>
            <a:pPr algn="ctr">
              <a:spcBef>
                <a:spcPts val="500"/>
              </a:spcBef>
              <a:spcAft>
                <a:spcPts val="500"/>
              </a:spcAft>
            </a:pPr>
            <a:r>
              <a:rPr lang="en-US" altLang="zh-CN" sz="833" dirty="0">
                <a:solidFill>
                  <a:schemeClr val="tx1">
                    <a:lumMod val="65000"/>
                    <a:lumOff val="35000"/>
                  </a:schemeClr>
                </a:solidFill>
                <a:latin typeface="Calibri" panose="020F0502020204030204" pitchFamily="34" charset="0"/>
              </a:rPr>
              <a:t>7</a:t>
            </a:r>
          </a:p>
        </p:txBody>
      </p:sp>
      <p:sp>
        <p:nvSpPr>
          <p:cNvPr id="133" name="Right Arrow 132"/>
          <p:cNvSpPr/>
          <p:nvPr/>
        </p:nvSpPr>
        <p:spPr>
          <a:xfrm>
            <a:off x="1008945" y="4622969"/>
            <a:ext cx="6582833" cy="449984"/>
          </a:xfrm>
          <a:prstGeom prst="rightArrow">
            <a:avLst>
              <a:gd name="adj1" fmla="val 64986"/>
              <a:gd name="adj2" fmla="val 59951"/>
            </a:avLst>
          </a:prstGeom>
          <a:solidFill>
            <a:srgbClr val="0D549A"/>
          </a:solidFill>
          <a:ln w="28575">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defTabSz="761970">
              <a:defRPr/>
            </a:pPr>
            <a:r>
              <a:rPr lang="en-US" sz="1167" b="1" kern="0" dirty="0">
                <a:solidFill>
                  <a:schemeClr val="bg1"/>
                </a:solidFill>
                <a:latin typeface="Calibri"/>
                <a:cs typeface="Calibri"/>
              </a:rPr>
              <a:t>Filing to judgment in just over a year</a:t>
            </a:r>
          </a:p>
        </p:txBody>
      </p:sp>
      <p:sp>
        <p:nvSpPr>
          <p:cNvPr id="134" name="Rectangle 133"/>
          <p:cNvSpPr/>
          <p:nvPr/>
        </p:nvSpPr>
        <p:spPr>
          <a:xfrm>
            <a:off x="2933025" y="4999337"/>
            <a:ext cx="2576668" cy="271934"/>
          </a:xfrm>
          <a:prstGeom prst="rect">
            <a:avLst/>
          </a:prstGeom>
        </p:spPr>
        <p:txBody>
          <a:bodyPr wrap="square">
            <a:spAutoFit/>
          </a:bodyPr>
          <a:lstStyle/>
          <a:p>
            <a:pPr algn="ctr">
              <a:spcBef>
                <a:spcPts val="500"/>
              </a:spcBef>
              <a:spcAft>
                <a:spcPts val="500"/>
              </a:spcAft>
            </a:pPr>
            <a:r>
              <a:rPr lang="en-US" altLang="zh-CN" sz="1167" dirty="0">
                <a:latin typeface="Calibri" panose="020F0502020204030204" pitchFamily="34" charset="0"/>
              </a:rPr>
              <a:t>(Appeal is additional 6-12 months)</a:t>
            </a:r>
          </a:p>
        </p:txBody>
      </p:sp>
      <p:sp>
        <p:nvSpPr>
          <p:cNvPr id="137" name="Rectangle 136"/>
          <p:cNvSpPr/>
          <p:nvPr/>
        </p:nvSpPr>
        <p:spPr>
          <a:xfrm>
            <a:off x="1218587" y="4467912"/>
            <a:ext cx="5898445" cy="528350"/>
          </a:xfrm>
          <a:prstGeom prst="rect">
            <a:avLst/>
          </a:prstGeom>
        </p:spPr>
        <p:txBody>
          <a:bodyPr wrap="square">
            <a:spAutoFit/>
          </a:bodyPr>
          <a:lstStyle/>
          <a:p>
            <a:pPr>
              <a:spcBef>
                <a:spcPts val="500"/>
              </a:spcBef>
              <a:spcAft>
                <a:spcPts val="500"/>
              </a:spcAft>
            </a:pPr>
            <a:r>
              <a:rPr lang="en-US" altLang="zh-CN" sz="1000" dirty="0">
                <a:solidFill>
                  <a:srgbClr val="FF0000"/>
                </a:solidFill>
                <a:latin typeface="Calibri" panose="020F0502020204030204" pitchFamily="34" charset="0"/>
              </a:rPr>
              <a:t>Defendant can file challenge to jurisdiction </a:t>
            </a:r>
            <a:r>
              <a:rPr lang="en-US" altLang="zh-CN" sz="1000" i="1" dirty="0">
                <a:solidFill>
                  <a:srgbClr val="FF0000"/>
                </a:solidFill>
                <a:latin typeface="Calibri" panose="020F0502020204030204" pitchFamily="34" charset="0"/>
              </a:rPr>
              <a:t>(to be decided within 45 days by statute)</a:t>
            </a:r>
          </a:p>
          <a:p>
            <a:pPr>
              <a:spcBef>
                <a:spcPts val="500"/>
              </a:spcBef>
              <a:spcAft>
                <a:spcPts val="500"/>
              </a:spcAft>
            </a:pPr>
            <a:endParaRPr lang="en-US" altLang="zh-CN" sz="1000" dirty="0">
              <a:solidFill>
                <a:srgbClr val="FF0000"/>
              </a:solidFill>
              <a:latin typeface="Calibri" panose="020F0502020204030204" pitchFamily="34" charset="0"/>
            </a:endParaRPr>
          </a:p>
        </p:txBody>
      </p:sp>
      <p:sp>
        <p:nvSpPr>
          <p:cNvPr id="138" name="Rectangle 137"/>
          <p:cNvSpPr/>
          <p:nvPr/>
        </p:nvSpPr>
        <p:spPr>
          <a:xfrm>
            <a:off x="1697719" y="4180886"/>
            <a:ext cx="6557608" cy="246221"/>
          </a:xfrm>
          <a:prstGeom prst="rect">
            <a:avLst/>
          </a:prstGeom>
        </p:spPr>
        <p:txBody>
          <a:bodyPr wrap="square">
            <a:spAutoFit/>
          </a:bodyPr>
          <a:lstStyle/>
          <a:p>
            <a:pPr>
              <a:spcBef>
                <a:spcPts val="500"/>
              </a:spcBef>
              <a:spcAft>
                <a:spcPts val="500"/>
              </a:spcAft>
            </a:pPr>
            <a:r>
              <a:rPr lang="en-US" altLang="zh-CN" sz="1000" dirty="0">
                <a:solidFill>
                  <a:srgbClr val="FF0000"/>
                </a:solidFill>
                <a:latin typeface="Calibri" panose="020F0502020204030204" pitchFamily="34" charset="0"/>
              </a:rPr>
              <a:t>Defendant files invalidity action at Patent review board (patent litigation rarely stayed) </a:t>
            </a:r>
            <a:r>
              <a:rPr lang="en-US" altLang="zh-CN" sz="1000" i="1" dirty="0">
                <a:solidFill>
                  <a:srgbClr val="FF0000"/>
                </a:solidFill>
                <a:latin typeface="Calibri" panose="020F0502020204030204" pitchFamily="34" charset="0"/>
              </a:rPr>
              <a:t>(pendency 1 - 2.5 years)</a:t>
            </a:r>
          </a:p>
        </p:txBody>
      </p:sp>
      <p:sp>
        <p:nvSpPr>
          <p:cNvPr id="143" name="Rectangle 142"/>
          <p:cNvSpPr/>
          <p:nvPr/>
        </p:nvSpPr>
        <p:spPr>
          <a:xfrm>
            <a:off x="4198057" y="3962144"/>
            <a:ext cx="761998" cy="246221"/>
          </a:xfrm>
          <a:prstGeom prst="rect">
            <a:avLst/>
          </a:prstGeom>
        </p:spPr>
        <p:txBody>
          <a:bodyPr wrap="square">
            <a:spAutoFit/>
          </a:bodyPr>
          <a:lstStyle/>
          <a:p>
            <a:pPr algn="ctr">
              <a:spcBef>
                <a:spcPts val="500"/>
              </a:spcBef>
              <a:spcAft>
                <a:spcPts val="500"/>
              </a:spcAft>
            </a:pPr>
            <a:r>
              <a:rPr lang="en-US" altLang="zh-CN" sz="1000" dirty="0">
                <a:solidFill>
                  <a:schemeClr val="tx1">
                    <a:lumMod val="65000"/>
                    <a:lumOff val="35000"/>
                  </a:schemeClr>
                </a:solidFill>
                <a:latin typeface="Calibri" panose="020F0502020204030204" pitchFamily="34" charset="0"/>
              </a:rPr>
              <a:t>MONTH</a:t>
            </a:r>
          </a:p>
        </p:txBody>
      </p:sp>
      <p:cxnSp>
        <p:nvCxnSpPr>
          <p:cNvPr id="42" name="Straight Connector 41"/>
          <p:cNvCxnSpPr/>
          <p:nvPr/>
        </p:nvCxnSpPr>
        <p:spPr>
          <a:xfrm>
            <a:off x="1001595" y="1116864"/>
            <a:ext cx="0" cy="2798972"/>
          </a:xfrm>
          <a:prstGeom prst="line">
            <a:avLst/>
          </a:prstGeom>
          <a:ln w="19050">
            <a:solidFill>
              <a:srgbClr val="80808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Oval 1"/>
          <p:cNvSpPr/>
          <p:nvPr/>
        </p:nvSpPr>
        <p:spPr>
          <a:xfrm>
            <a:off x="5990167" y="2294507"/>
            <a:ext cx="2253730" cy="550690"/>
          </a:xfrm>
          <a:prstGeom prst="ellipse">
            <a:avLst/>
          </a:prstGeom>
          <a:noFill/>
          <a:ln w="76200">
            <a:solidFill>
              <a:srgbClr val="FF0000"/>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 name="TextBox 2"/>
          <p:cNvSpPr txBox="1"/>
          <p:nvPr/>
        </p:nvSpPr>
        <p:spPr>
          <a:xfrm>
            <a:off x="4397582" y="1996624"/>
            <a:ext cx="1915268" cy="297454"/>
          </a:xfrm>
          <a:prstGeom prst="rect">
            <a:avLst/>
          </a:prstGeom>
          <a:noFill/>
        </p:spPr>
        <p:txBody>
          <a:bodyPr wrap="none" rtlCol="0">
            <a:spAutoFit/>
          </a:bodyPr>
          <a:lstStyle/>
          <a:p>
            <a:r>
              <a:rPr lang="en-US" sz="1333" b="1" dirty="0">
                <a:solidFill>
                  <a:srgbClr val="FF0000"/>
                </a:solidFill>
              </a:rPr>
              <a:t>“Preliminary” Injunction</a:t>
            </a:r>
          </a:p>
        </p:txBody>
      </p:sp>
      <p:sp>
        <p:nvSpPr>
          <p:cNvPr id="5" name="Slide Number Placeholder 4"/>
          <p:cNvSpPr>
            <a:spLocks noGrp="1"/>
          </p:cNvSpPr>
          <p:nvPr>
            <p:ph type="sldNum" sz="quarter" idx="12"/>
          </p:nvPr>
        </p:nvSpPr>
        <p:spPr/>
        <p:txBody>
          <a:bodyPr/>
          <a:lstStyle/>
          <a:p>
            <a:fld id="{9781A773-CBD1-294B-A7BA-70E8377F6AB8}" type="slidenum">
              <a:rPr lang="en-US" smtClean="0"/>
              <a:t>14</a:t>
            </a:fld>
            <a:endParaRPr lang="en-US" dirty="0"/>
          </a:p>
        </p:txBody>
      </p:sp>
      <p:grpSp>
        <p:nvGrpSpPr>
          <p:cNvPr id="67" name="Group 66"/>
          <p:cNvGrpSpPr/>
          <p:nvPr/>
        </p:nvGrpSpPr>
        <p:grpSpPr>
          <a:xfrm>
            <a:off x="1414773" y="1491379"/>
            <a:ext cx="6491625" cy="521348"/>
            <a:chOff x="2344650" y="2635775"/>
            <a:chExt cx="7789950" cy="625618"/>
          </a:xfrm>
        </p:grpSpPr>
        <p:sp>
          <p:nvSpPr>
            <p:cNvPr id="72" name="Rounded Rectangle 71"/>
            <p:cNvSpPr/>
            <p:nvPr/>
          </p:nvSpPr>
          <p:spPr>
            <a:xfrm>
              <a:off x="2344650" y="2635775"/>
              <a:ext cx="7789950" cy="62561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ysClr val="windowText" lastClr="000000"/>
                </a:solidFill>
              </a:endParaRPr>
            </a:p>
          </p:txBody>
        </p:sp>
        <p:sp>
          <p:nvSpPr>
            <p:cNvPr id="77" name="TextBox 76"/>
            <p:cNvSpPr txBox="1"/>
            <p:nvPr/>
          </p:nvSpPr>
          <p:spPr>
            <a:xfrm>
              <a:off x="2667252" y="2787325"/>
              <a:ext cx="7365084" cy="387798"/>
            </a:xfrm>
            <a:prstGeom prst="rect">
              <a:avLst/>
            </a:prstGeom>
            <a:noFill/>
          </p:spPr>
          <p:txBody>
            <a:bodyPr wrap="square" rtlCol="0">
              <a:spAutoFit/>
            </a:bodyPr>
            <a:lstStyle/>
            <a:p>
              <a:r>
                <a:rPr lang="en-US" sz="1500" b="1" dirty="0">
                  <a:solidFill>
                    <a:schemeClr val="bg1"/>
                  </a:solidFill>
                </a:rPr>
                <a:t>When an appeal is filed by the defendant, the injunction is normally stayed. </a:t>
              </a:r>
            </a:p>
          </p:txBody>
        </p:sp>
      </p:grpSp>
      <p:grpSp>
        <p:nvGrpSpPr>
          <p:cNvPr id="86" name="Group 85"/>
          <p:cNvGrpSpPr/>
          <p:nvPr/>
        </p:nvGrpSpPr>
        <p:grpSpPr>
          <a:xfrm>
            <a:off x="1397496" y="2192136"/>
            <a:ext cx="6491625" cy="904920"/>
            <a:chOff x="2297105" y="3519483"/>
            <a:chExt cx="7789950" cy="1085904"/>
          </a:xfrm>
        </p:grpSpPr>
        <p:sp>
          <p:nvSpPr>
            <p:cNvPr id="91" name="Rounded Rectangle 90"/>
            <p:cNvSpPr/>
            <p:nvPr/>
          </p:nvSpPr>
          <p:spPr>
            <a:xfrm>
              <a:off x="2297105" y="3519483"/>
              <a:ext cx="7789950" cy="1085904"/>
            </a:xfrm>
            <a:prstGeom prst="roundRect">
              <a:avLst/>
            </a:prstGeom>
            <a:solidFill>
              <a:srgbClr val="005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ysClr val="windowText" lastClr="000000"/>
                </a:solidFill>
              </a:endParaRPr>
            </a:p>
          </p:txBody>
        </p:sp>
        <p:sp>
          <p:nvSpPr>
            <p:cNvPr id="96" name="TextBox 95"/>
            <p:cNvSpPr txBox="1"/>
            <p:nvPr/>
          </p:nvSpPr>
          <p:spPr>
            <a:xfrm>
              <a:off x="2568030" y="3572956"/>
              <a:ext cx="7365084" cy="941796"/>
            </a:xfrm>
            <a:prstGeom prst="rect">
              <a:avLst/>
            </a:prstGeom>
            <a:noFill/>
          </p:spPr>
          <p:txBody>
            <a:bodyPr wrap="square" rtlCol="0">
              <a:spAutoFit/>
            </a:bodyPr>
            <a:lstStyle/>
            <a:p>
              <a:r>
                <a:rPr lang="en-US" sz="1500" b="1" dirty="0">
                  <a:solidFill>
                    <a:schemeClr val="bg1"/>
                  </a:solidFill>
                </a:rPr>
                <a:t>For maximum leverage, a “preliminary” injunction request can be filed or renewed after winning at first instance (trial court).  Because the patentee has already shown infringement, this PI request will likely be granted.</a:t>
              </a:r>
            </a:p>
          </p:txBody>
        </p:sp>
      </p:grpSp>
      <p:grpSp>
        <p:nvGrpSpPr>
          <p:cNvPr id="101" name="Group 100"/>
          <p:cNvGrpSpPr/>
          <p:nvPr/>
        </p:nvGrpSpPr>
        <p:grpSpPr>
          <a:xfrm>
            <a:off x="1440376" y="3267010"/>
            <a:ext cx="6491625" cy="907296"/>
            <a:chOff x="2299888" y="5037188"/>
            <a:chExt cx="7789950" cy="1088755"/>
          </a:xfrm>
        </p:grpSpPr>
        <p:sp>
          <p:nvSpPr>
            <p:cNvPr id="102" name="Rounded Rectangle 101"/>
            <p:cNvSpPr/>
            <p:nvPr/>
          </p:nvSpPr>
          <p:spPr>
            <a:xfrm>
              <a:off x="2299888" y="5037188"/>
              <a:ext cx="7789950" cy="1088755"/>
            </a:xfrm>
            <a:prstGeom prst="roundRect">
              <a:avLst/>
            </a:prstGeom>
            <a:solidFill>
              <a:srgbClr val="0118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ysClr val="windowText" lastClr="000000"/>
                </a:solidFill>
              </a:endParaRPr>
            </a:p>
          </p:txBody>
        </p:sp>
        <p:sp>
          <p:nvSpPr>
            <p:cNvPr id="103" name="TextBox 102"/>
            <p:cNvSpPr txBox="1"/>
            <p:nvPr/>
          </p:nvSpPr>
          <p:spPr>
            <a:xfrm>
              <a:off x="2609093" y="5087498"/>
              <a:ext cx="7365084" cy="941796"/>
            </a:xfrm>
            <a:prstGeom prst="rect">
              <a:avLst/>
            </a:prstGeom>
            <a:noFill/>
          </p:spPr>
          <p:txBody>
            <a:bodyPr wrap="square" rtlCol="0">
              <a:spAutoFit/>
            </a:bodyPr>
            <a:lstStyle/>
            <a:p>
              <a:r>
                <a:rPr lang="en-US" sz="1500" b="1" dirty="0">
                  <a:solidFill>
                    <a:schemeClr val="bg1"/>
                  </a:solidFill>
                </a:rPr>
                <a:t>However, a bond must be posted by the patentee before the PI is enforced (no bond is required if the defendant does not appeal or the defendant loses the appeal).   </a:t>
              </a:r>
            </a:p>
          </p:txBody>
        </p:sp>
      </p:grpSp>
    </p:spTree>
    <p:extLst>
      <p:ext uri="{BB962C8B-B14F-4D97-AF65-F5344CB8AC3E}">
        <p14:creationId xmlns:p14="http://schemas.microsoft.com/office/powerpoint/2010/main" val="2025253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5"/>
                                        </p:tgtEl>
                                        <p:attrNameLst>
                                          <p:attrName>style.visibility</p:attrName>
                                        </p:attrNameLst>
                                      </p:cBhvr>
                                      <p:to>
                                        <p:strVal val="visible"/>
                                      </p:to>
                                    </p:set>
                                    <p:animEffect transition="in" filter="fade">
                                      <p:cBhvr>
                                        <p:cTn id="31" dur="500"/>
                                        <p:tgtEl>
                                          <p:spTgt spid="13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7"/>
                                        </p:tgtEl>
                                        <p:attrNameLst>
                                          <p:attrName>style.visibility</p:attrName>
                                        </p:attrNameLst>
                                      </p:cBhvr>
                                      <p:to>
                                        <p:strVal val="visible"/>
                                      </p:to>
                                    </p:set>
                                    <p:animEffect transition="in" filter="fade">
                                      <p:cBhvr>
                                        <p:cTn id="35" dur="500"/>
                                        <p:tgtEl>
                                          <p:spTgt spid="1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9"/>
                                        </p:tgtEl>
                                        <p:attrNameLst>
                                          <p:attrName>style.visibility</p:attrName>
                                        </p:attrNameLst>
                                      </p:cBhvr>
                                      <p:to>
                                        <p:strVal val="visible"/>
                                      </p:to>
                                    </p:set>
                                    <p:animEffect transition="in" filter="fade">
                                      <p:cBhvr>
                                        <p:cTn id="39" dur="500"/>
                                        <p:tgtEl>
                                          <p:spTgt spid="13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fade">
                                      <p:cBhvr>
                                        <p:cTn id="43" dur="500"/>
                                        <p:tgtEl>
                                          <p:spTgt spid="13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500"/>
                                        <p:tgtEl>
                                          <p:spTgt spid="7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500"/>
                                        <p:tgtEl>
                                          <p:spTgt spid="79"/>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fade">
                                      <p:cBhvr>
                                        <p:cTn id="68" dur="500"/>
                                        <p:tgtEl>
                                          <p:spTgt spid="78"/>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fade">
                                      <p:cBhvr>
                                        <p:cTn id="76" dur="500"/>
                                        <p:tgtEl>
                                          <p:spTgt spid="82"/>
                                        </p:tgtEl>
                                      </p:cBhvr>
                                    </p:animEffect>
                                  </p:child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fade">
                                      <p:cBhvr>
                                        <p:cTn id="80" dur="500"/>
                                        <p:tgtEl>
                                          <p:spTgt spid="88"/>
                                        </p:tgtEl>
                                      </p:cBhvr>
                                    </p:animEffect>
                                  </p:childTnLst>
                                </p:cTn>
                              </p:par>
                            </p:childTnLst>
                          </p:cTn>
                        </p:par>
                        <p:par>
                          <p:cTn id="81" fill="hold">
                            <p:stCondLst>
                              <p:cond delay="2500"/>
                            </p:stCondLst>
                            <p:childTnLst>
                              <p:par>
                                <p:cTn id="82" presetID="10" presetClass="entr" presetSubtype="0" fill="hold"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fade">
                                      <p:cBhvr>
                                        <p:cTn id="84" dur="500"/>
                                        <p:tgtEl>
                                          <p:spTgt spid="87"/>
                                        </p:tgtEl>
                                      </p:cBhvr>
                                    </p:animEffect>
                                  </p:childTnLst>
                                </p:cTn>
                              </p:par>
                            </p:childTnLst>
                          </p:cTn>
                        </p:par>
                        <p:par>
                          <p:cTn id="85" fill="hold">
                            <p:stCondLst>
                              <p:cond delay="3000"/>
                            </p:stCondLst>
                            <p:childTnLst>
                              <p:par>
                                <p:cTn id="86" presetID="10" presetClass="entr" presetSubtype="0" fill="hold" nodeType="afterEffect">
                                  <p:stCondLst>
                                    <p:cond delay="0"/>
                                  </p:stCondLst>
                                  <p:childTnLst>
                                    <p:set>
                                      <p:cBhvr>
                                        <p:cTn id="87" dur="1" fill="hold">
                                          <p:stCondLst>
                                            <p:cond delay="0"/>
                                          </p:stCondLst>
                                        </p:cTn>
                                        <p:tgtEl>
                                          <p:spTgt spid="98"/>
                                        </p:tgtEl>
                                        <p:attrNameLst>
                                          <p:attrName>style.visibility</p:attrName>
                                        </p:attrNameLst>
                                      </p:cBhvr>
                                      <p:to>
                                        <p:strVal val="visible"/>
                                      </p:to>
                                    </p:set>
                                    <p:animEffect transition="in" filter="fade">
                                      <p:cBhvr>
                                        <p:cTn id="88" dur="500"/>
                                        <p:tgtEl>
                                          <p:spTgt spid="9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93"/>
                                        </p:tgtEl>
                                        <p:attrNameLst>
                                          <p:attrName>style.visibility</p:attrName>
                                        </p:attrNameLst>
                                      </p:cBhvr>
                                      <p:to>
                                        <p:strVal val="visible"/>
                                      </p:to>
                                    </p:set>
                                    <p:animEffect transition="in" filter="fade">
                                      <p:cBhvr>
                                        <p:cTn id="93" dur="500"/>
                                        <p:tgtEl>
                                          <p:spTgt spid="9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
                                        </p:tgtEl>
                                        <p:attrNameLst>
                                          <p:attrName>style.visibility</p:attrName>
                                        </p:attrNameLst>
                                      </p:cBhvr>
                                      <p:to>
                                        <p:strVal val="visible"/>
                                      </p:to>
                                    </p:set>
                                    <p:animEffect transition="in" filter="fade">
                                      <p:cBhvr>
                                        <p:cTn id="98" dur="500"/>
                                        <p:tgtEl>
                                          <p:spTgt spid="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1000"/>
                                        <p:tgtEl>
                                          <p:spTgt spid="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33"/>
                                        </p:tgtEl>
                                        <p:attrNameLst>
                                          <p:attrName>style.visibility</p:attrName>
                                        </p:attrNameLst>
                                      </p:cBhvr>
                                      <p:to>
                                        <p:strVal val="visible"/>
                                      </p:to>
                                    </p:set>
                                    <p:animEffect transition="in" filter="wipe(left)">
                                      <p:cBhvr>
                                        <p:cTn id="108" dur="1000"/>
                                        <p:tgtEl>
                                          <p:spTgt spid="13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34"/>
                                        </p:tgtEl>
                                        <p:attrNameLst>
                                          <p:attrName>style.visibility</p:attrName>
                                        </p:attrNameLst>
                                      </p:cBhvr>
                                      <p:to>
                                        <p:strVal val="visible"/>
                                      </p:to>
                                    </p:set>
                                    <p:animEffect transition="in" filter="fade">
                                      <p:cBhvr>
                                        <p:cTn id="113" dur="500"/>
                                        <p:tgtEl>
                                          <p:spTgt spid="13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7"/>
                                        </p:tgtEl>
                                        <p:attrNameLst>
                                          <p:attrName>style.visibility</p:attrName>
                                        </p:attrNameLst>
                                      </p:cBhvr>
                                      <p:to>
                                        <p:strVal val="visible"/>
                                      </p:to>
                                    </p:set>
                                    <p:animEffect transition="in" filter="fade">
                                      <p:cBhvr>
                                        <p:cTn id="118" dur="500"/>
                                        <p:tgtEl>
                                          <p:spTgt spid="6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86"/>
                                        </p:tgtEl>
                                        <p:attrNameLst>
                                          <p:attrName>style.visibility</p:attrName>
                                        </p:attrNameLst>
                                      </p:cBhvr>
                                      <p:to>
                                        <p:strVal val="visible"/>
                                      </p:to>
                                    </p:set>
                                    <p:animEffect transition="in" filter="fade">
                                      <p:cBhvr>
                                        <p:cTn id="123" dur="500"/>
                                        <p:tgtEl>
                                          <p:spTgt spid="86"/>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01"/>
                                        </p:tgtEl>
                                        <p:attrNameLst>
                                          <p:attrName>style.visibility</p:attrName>
                                        </p:attrNameLst>
                                      </p:cBhvr>
                                      <p:to>
                                        <p:strVal val="visible"/>
                                      </p:to>
                                    </p:set>
                                    <p:animEffect transition="in" filter="fade">
                                      <p:cBhvr>
                                        <p:cTn id="12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P spid="137" grpId="0"/>
      <p:bldP spid="138"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3225883" y="102563"/>
            <a:ext cx="2849563" cy="441854"/>
          </a:xfrm>
          <a:prstGeom prst="rect">
            <a:avLst/>
          </a:prstGeom>
          <a:ln>
            <a:miter lim="800000"/>
            <a:headEnd/>
            <a:tailEnd/>
          </a:ln>
        </p:spPr>
        <p:txBody>
          <a:bodyPr vert="horz" wrap="none" lIns="240000" tIns="105000" rIns="76200" bIns="10500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Bodoni 72 Oldstyle Book" charset="0"/>
                <a:ea typeface="Bodoni 72 Oldstyle Book" charset="0"/>
                <a:cs typeface="Bodoni 72 Oldstyle Book" charset="0"/>
              </a:rPr>
              <a:t>Bond Calculation for Preliminary Injunction</a:t>
            </a:r>
          </a:p>
        </p:txBody>
      </p:sp>
      <p:sp>
        <p:nvSpPr>
          <p:cNvPr id="9" name="Title 2"/>
          <p:cNvSpPr txBox="1">
            <a:spLocks/>
          </p:cNvSpPr>
          <p:nvPr/>
        </p:nvSpPr>
        <p:spPr bwMode="auto">
          <a:xfrm>
            <a:off x="4191000" y="240371"/>
            <a:ext cx="2849563" cy="441854"/>
          </a:xfrm>
          <a:prstGeom prst="rect">
            <a:avLst/>
          </a:prstGeom>
          <a:ln>
            <a:miter lim="800000"/>
            <a:headEnd/>
            <a:tailEnd/>
          </a:ln>
        </p:spPr>
        <p:txBody>
          <a:bodyPr vert="horz" wrap="none" lIns="240000" tIns="105000" rIns="76200" bIns="10500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333" dirty="0"/>
          </a:p>
        </p:txBody>
      </p:sp>
      <p:sp>
        <p:nvSpPr>
          <p:cNvPr id="4" name="Title 1"/>
          <p:cNvSpPr txBox="1">
            <a:spLocks/>
          </p:cNvSpPr>
          <p:nvPr/>
        </p:nvSpPr>
        <p:spPr>
          <a:xfrm>
            <a:off x="1651000" y="190500"/>
            <a:ext cx="8280400" cy="442765"/>
          </a:xfrm>
          <a:prstGeom prst="rect">
            <a:avLst/>
          </a:prstGeom>
        </p:spPr>
        <p:txBody>
          <a:bodyPr vert="horz" lIns="76200" tIns="38100" rIns="76200" bIns="381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667" dirty="0"/>
          </a:p>
        </p:txBody>
      </p:sp>
      <p:sp>
        <p:nvSpPr>
          <p:cNvPr id="5" name="Rectangle 4"/>
          <p:cNvSpPr/>
          <p:nvPr/>
        </p:nvSpPr>
        <p:spPr>
          <a:xfrm>
            <a:off x="999067" y="594287"/>
            <a:ext cx="6864350" cy="3427413"/>
          </a:xfrm>
          <a:prstGeom prst="rect">
            <a:avLst/>
          </a:prstGeom>
        </p:spPr>
        <p:txBody>
          <a:bodyPr wrap="square">
            <a:spAutoFit/>
          </a:bodyPr>
          <a:lstStyle/>
          <a:p>
            <a:pPr marL="238115" indent="-238115">
              <a:buFont typeface="Arial" charset="0"/>
              <a:buChar char="•"/>
            </a:pPr>
            <a:r>
              <a:rPr lang="en-US" sz="1667" dirty="0">
                <a:latin typeface="Calibri" charset="0"/>
              </a:rPr>
              <a:t>The amount of bond required is generally </a:t>
            </a:r>
            <a:r>
              <a:rPr lang="en-US" sz="1667" b="1" u="sng" dirty="0">
                <a:latin typeface="Calibri" charset="0"/>
              </a:rPr>
              <a:t>inconsistent across courts and judges</a:t>
            </a:r>
            <a:r>
              <a:rPr lang="en-US" sz="1667" dirty="0">
                <a:latin typeface="Calibri" charset="0"/>
              </a:rPr>
              <a:t>, and no statistics are available. </a:t>
            </a:r>
          </a:p>
          <a:p>
            <a:pPr marL="238115" indent="-238115">
              <a:buFont typeface="Arial" charset="0"/>
              <a:buChar char="•"/>
            </a:pPr>
            <a:endParaRPr lang="en-US" sz="1667" dirty="0">
              <a:latin typeface="Calibri" charset="0"/>
            </a:endParaRPr>
          </a:p>
          <a:p>
            <a:pPr marL="238115" indent="-238115">
              <a:buFont typeface="Arial" charset="0"/>
              <a:buChar char="•"/>
            </a:pPr>
            <a:r>
              <a:rPr lang="en-US" sz="1667" dirty="0">
                <a:latin typeface="Calibri" charset="0"/>
              </a:rPr>
              <a:t>Only consistency is that the amount is </a:t>
            </a:r>
            <a:r>
              <a:rPr lang="en-US" sz="1667" b="1" u="sng" dirty="0">
                <a:latin typeface="Calibri" charset="0"/>
              </a:rPr>
              <a:t>much less than the amounts required in Germany</a:t>
            </a:r>
            <a:r>
              <a:rPr lang="en-US" sz="1667" dirty="0">
                <a:latin typeface="Calibri" charset="0"/>
              </a:rPr>
              <a:t>.</a:t>
            </a:r>
          </a:p>
          <a:p>
            <a:pPr marL="238115" indent="-238115">
              <a:buFont typeface="Arial" charset="0"/>
              <a:buChar char="•"/>
            </a:pPr>
            <a:endParaRPr lang="en-US" sz="1667" dirty="0">
              <a:latin typeface="Calibri" charset="0"/>
            </a:endParaRPr>
          </a:p>
          <a:p>
            <a:pPr marL="238115" indent="-238115">
              <a:buFont typeface="Arial" charset="0"/>
              <a:buChar char="•"/>
            </a:pPr>
            <a:r>
              <a:rPr lang="sk-SK" sz="1667" dirty="0" err="1" smtClean="0">
                <a:latin typeface="Calibri" charset="0"/>
              </a:rPr>
              <a:t>The</a:t>
            </a:r>
            <a:r>
              <a:rPr lang="sk-SK" sz="1667" dirty="0" smtClean="0">
                <a:latin typeface="Calibri" charset="0"/>
              </a:rPr>
              <a:t> </a:t>
            </a:r>
            <a:r>
              <a:rPr lang="sk-SK" sz="1667" dirty="0" err="1">
                <a:latin typeface="Calibri" charset="0"/>
              </a:rPr>
              <a:t>local</a:t>
            </a:r>
            <a:r>
              <a:rPr lang="sk-SK" sz="1667" dirty="0">
                <a:latin typeface="Calibri" charset="0"/>
              </a:rPr>
              <a:t> </a:t>
            </a:r>
            <a:r>
              <a:rPr lang="sk-SK" sz="1667" dirty="0" err="1">
                <a:latin typeface="Calibri" charset="0"/>
              </a:rPr>
              <a:t>courts</a:t>
            </a:r>
            <a:r>
              <a:rPr lang="sk-SK" sz="1667" dirty="0">
                <a:latin typeface="Calibri" charset="0"/>
              </a:rPr>
              <a:t> </a:t>
            </a:r>
            <a:r>
              <a:rPr lang="sk-SK" sz="1667" dirty="0" err="1">
                <a:latin typeface="Calibri" charset="0"/>
              </a:rPr>
              <a:t>generally</a:t>
            </a:r>
            <a:r>
              <a:rPr lang="sk-SK" sz="1667" dirty="0">
                <a:latin typeface="Calibri" charset="0"/>
              </a:rPr>
              <a:t> </a:t>
            </a:r>
            <a:r>
              <a:rPr lang="sk-SK" sz="1667" dirty="0" err="1">
                <a:latin typeface="Calibri" charset="0"/>
              </a:rPr>
              <a:t>use</a:t>
            </a:r>
            <a:r>
              <a:rPr lang="sk-SK" sz="1667" dirty="0">
                <a:latin typeface="Calibri" charset="0"/>
              </a:rPr>
              <a:t> </a:t>
            </a:r>
            <a:r>
              <a:rPr lang="sk-SK" sz="1667" dirty="0" err="1">
                <a:latin typeface="Calibri" charset="0"/>
              </a:rPr>
              <a:t>the</a:t>
            </a:r>
            <a:r>
              <a:rPr lang="sk-SK" sz="1667" dirty="0">
                <a:latin typeface="Calibri" charset="0"/>
              </a:rPr>
              <a:t> </a:t>
            </a:r>
            <a:r>
              <a:rPr lang="sk-SK" sz="1667" dirty="0" err="1">
                <a:latin typeface="Calibri" charset="0"/>
              </a:rPr>
              <a:t>same</a:t>
            </a:r>
            <a:r>
              <a:rPr lang="sk-SK" sz="1667" dirty="0">
                <a:latin typeface="Calibri" charset="0"/>
              </a:rPr>
              <a:t> </a:t>
            </a:r>
            <a:r>
              <a:rPr lang="sk-SK" sz="1667" dirty="0" err="1">
                <a:latin typeface="Calibri" charset="0"/>
              </a:rPr>
              <a:t>standards</a:t>
            </a:r>
            <a:r>
              <a:rPr lang="sk-SK" sz="1667" dirty="0">
                <a:latin typeface="Calibri" charset="0"/>
              </a:rPr>
              <a:t>, and </a:t>
            </a:r>
            <a:r>
              <a:rPr lang="sk-SK" sz="1667" dirty="0" err="1">
                <a:latin typeface="Calibri" charset="0"/>
              </a:rPr>
              <a:t>the</a:t>
            </a:r>
            <a:r>
              <a:rPr lang="sk-SK" sz="1667" dirty="0">
                <a:latin typeface="Calibri" charset="0"/>
              </a:rPr>
              <a:t> </a:t>
            </a:r>
            <a:r>
              <a:rPr lang="sk-SK" sz="1667" dirty="0" err="1">
                <a:latin typeface="Calibri" charset="0"/>
              </a:rPr>
              <a:t>applicant</a:t>
            </a:r>
            <a:r>
              <a:rPr lang="sk-SK" sz="1667" dirty="0">
                <a:latin typeface="Calibri" charset="0"/>
              </a:rPr>
              <a:t> </a:t>
            </a:r>
            <a:r>
              <a:rPr lang="sk-SK" sz="1667" dirty="0" err="1">
                <a:latin typeface="Calibri" charset="0"/>
              </a:rPr>
              <a:t>must</a:t>
            </a:r>
            <a:r>
              <a:rPr lang="sk-SK" sz="1667" dirty="0">
                <a:latin typeface="Calibri" charset="0"/>
              </a:rPr>
              <a:t> </a:t>
            </a:r>
            <a:r>
              <a:rPr lang="sk-SK" sz="1667" dirty="0" err="1">
                <a:latin typeface="Calibri" charset="0"/>
              </a:rPr>
              <a:t>provide</a:t>
            </a:r>
            <a:r>
              <a:rPr lang="sk-SK" sz="1667" dirty="0">
                <a:latin typeface="Calibri" charset="0"/>
              </a:rPr>
              <a:t> </a:t>
            </a:r>
            <a:r>
              <a:rPr lang="sk-SK" sz="1667" b="1" u="sng" dirty="0" err="1">
                <a:latin typeface="Calibri" charset="0"/>
              </a:rPr>
              <a:t>bond</a:t>
            </a:r>
            <a:r>
              <a:rPr lang="sk-SK" sz="1667" b="1" u="sng" dirty="0">
                <a:latin typeface="Calibri" charset="0"/>
              </a:rPr>
              <a:t> </a:t>
            </a:r>
            <a:r>
              <a:rPr lang="sk-SK" sz="1667" b="1" u="sng" dirty="0" err="1">
                <a:latin typeface="Calibri" charset="0"/>
              </a:rPr>
              <a:t>equal</a:t>
            </a:r>
            <a:r>
              <a:rPr lang="sk-SK" sz="1667" b="1" u="sng" dirty="0">
                <a:latin typeface="Calibri" charset="0"/>
              </a:rPr>
              <a:t> to </a:t>
            </a:r>
            <a:r>
              <a:rPr lang="sk-SK" sz="1667" b="1" u="sng" dirty="0" err="1">
                <a:latin typeface="Calibri" charset="0"/>
              </a:rPr>
              <a:t>the</a:t>
            </a:r>
            <a:r>
              <a:rPr lang="sk-SK" sz="1667" b="1" u="sng" dirty="0">
                <a:latin typeface="Calibri" charset="0"/>
              </a:rPr>
              <a:t> </a:t>
            </a:r>
            <a:r>
              <a:rPr lang="sk-SK" sz="1667" b="1" u="sng" dirty="0" err="1">
                <a:latin typeface="Calibri" charset="0"/>
              </a:rPr>
              <a:t>amount</a:t>
            </a:r>
            <a:r>
              <a:rPr lang="sk-SK" sz="1667" b="1" u="sng" dirty="0">
                <a:latin typeface="Calibri" charset="0"/>
              </a:rPr>
              <a:t> of </a:t>
            </a:r>
            <a:r>
              <a:rPr lang="sk-SK" sz="1667" b="1" u="sng" dirty="0" err="1">
                <a:latin typeface="Calibri" charset="0"/>
              </a:rPr>
              <a:t>damages</a:t>
            </a:r>
            <a:r>
              <a:rPr lang="sk-SK" sz="1667" b="1" u="sng" dirty="0">
                <a:latin typeface="Calibri" charset="0"/>
              </a:rPr>
              <a:t> </a:t>
            </a:r>
            <a:r>
              <a:rPr lang="sk-SK" sz="1667" b="1" u="sng" dirty="0" err="1">
                <a:latin typeface="Calibri" charset="0"/>
              </a:rPr>
              <a:t>claimed</a:t>
            </a:r>
            <a:r>
              <a:rPr lang="sk-SK" sz="1667" dirty="0">
                <a:latin typeface="Calibri" charset="0"/>
              </a:rPr>
              <a:t>.  </a:t>
            </a:r>
            <a:br>
              <a:rPr lang="sk-SK" sz="1667" dirty="0">
                <a:latin typeface="Calibri" charset="0"/>
              </a:rPr>
            </a:br>
            <a:endParaRPr lang="sk-SK" sz="1667" dirty="0">
              <a:latin typeface="Calibri" charset="0"/>
            </a:endParaRPr>
          </a:p>
          <a:p>
            <a:pPr marL="238115" indent="-238115">
              <a:buFont typeface="Arial" charset="0"/>
              <a:buChar char="•"/>
            </a:pPr>
            <a:r>
              <a:rPr lang="sk-SK" sz="1667" dirty="0" err="1">
                <a:latin typeface="Calibri" charset="0"/>
              </a:rPr>
              <a:t>According</a:t>
            </a:r>
            <a:r>
              <a:rPr lang="sk-SK" sz="1667" dirty="0">
                <a:latin typeface="Calibri" charset="0"/>
              </a:rPr>
              <a:t> to </a:t>
            </a:r>
            <a:r>
              <a:rPr lang="sk-SK" sz="1667" dirty="0" err="1">
                <a:latin typeface="Calibri" charset="0"/>
              </a:rPr>
              <a:t>Beijing</a:t>
            </a:r>
            <a:r>
              <a:rPr lang="sk-SK" sz="1667" dirty="0">
                <a:latin typeface="Calibri" charset="0"/>
              </a:rPr>
              <a:t> </a:t>
            </a:r>
            <a:r>
              <a:rPr lang="sk-SK" sz="1667" dirty="0" err="1">
                <a:latin typeface="Calibri" charset="0"/>
              </a:rPr>
              <a:t>higher</a:t>
            </a:r>
            <a:r>
              <a:rPr lang="sk-SK" sz="1667" dirty="0">
                <a:latin typeface="Calibri" charset="0"/>
              </a:rPr>
              <a:t> </a:t>
            </a:r>
            <a:r>
              <a:rPr lang="sk-SK" sz="1667" dirty="0" err="1">
                <a:latin typeface="Calibri" charset="0"/>
              </a:rPr>
              <a:t>court‘s</a:t>
            </a:r>
            <a:r>
              <a:rPr lang="sk-SK" sz="1667" dirty="0">
                <a:latin typeface="Calibri" charset="0"/>
              </a:rPr>
              <a:t> </a:t>
            </a:r>
            <a:r>
              <a:rPr lang="sk-SK" sz="1667" dirty="0" err="1">
                <a:latin typeface="Calibri" charset="0"/>
              </a:rPr>
              <a:t>provisions</a:t>
            </a:r>
            <a:r>
              <a:rPr lang="sk-SK" sz="1667" dirty="0">
                <a:latin typeface="Calibri" charset="0"/>
              </a:rPr>
              <a:t>, </a:t>
            </a:r>
            <a:r>
              <a:rPr lang="sk-SK" sz="1667" dirty="0" err="1">
                <a:latin typeface="Calibri" charset="0"/>
              </a:rPr>
              <a:t>where</a:t>
            </a:r>
            <a:r>
              <a:rPr lang="sk-SK" sz="1667" dirty="0">
                <a:latin typeface="Calibri" charset="0"/>
              </a:rPr>
              <a:t> </a:t>
            </a:r>
            <a:r>
              <a:rPr lang="sk-SK" sz="1667" dirty="0" err="1">
                <a:latin typeface="Calibri" charset="0"/>
              </a:rPr>
              <a:t>the</a:t>
            </a:r>
            <a:r>
              <a:rPr lang="sk-SK" sz="1667" dirty="0">
                <a:latin typeface="Calibri" charset="0"/>
              </a:rPr>
              <a:t> </a:t>
            </a:r>
            <a:r>
              <a:rPr lang="sk-SK" sz="1667" dirty="0" err="1">
                <a:latin typeface="Calibri" charset="0"/>
              </a:rPr>
              <a:t>applicant</a:t>
            </a:r>
            <a:r>
              <a:rPr lang="sk-SK" sz="1667" dirty="0">
                <a:latin typeface="Calibri" charset="0"/>
              </a:rPr>
              <a:t> </a:t>
            </a:r>
            <a:r>
              <a:rPr lang="sk-SK" sz="1667" dirty="0" err="1">
                <a:latin typeface="Calibri" charset="0"/>
              </a:rPr>
              <a:t>cannot</a:t>
            </a:r>
            <a:r>
              <a:rPr lang="sk-SK" sz="1667" dirty="0">
                <a:latin typeface="Calibri" charset="0"/>
              </a:rPr>
              <a:t> </a:t>
            </a:r>
            <a:r>
              <a:rPr lang="sk-SK" sz="1667" dirty="0" err="1">
                <a:latin typeface="Calibri" charset="0"/>
              </a:rPr>
              <a:t>provide</a:t>
            </a:r>
            <a:r>
              <a:rPr lang="sk-SK" sz="1667" dirty="0">
                <a:latin typeface="Calibri" charset="0"/>
              </a:rPr>
              <a:t> </a:t>
            </a:r>
            <a:r>
              <a:rPr lang="sk-SK" sz="1667" dirty="0" err="1">
                <a:latin typeface="Calibri" charset="0"/>
              </a:rPr>
              <a:t>the</a:t>
            </a:r>
            <a:r>
              <a:rPr lang="sk-SK" sz="1667" dirty="0">
                <a:latin typeface="Calibri" charset="0"/>
              </a:rPr>
              <a:t> </a:t>
            </a:r>
            <a:r>
              <a:rPr lang="sk-SK" sz="1667" dirty="0" err="1">
                <a:latin typeface="Calibri" charset="0"/>
              </a:rPr>
              <a:t>bond</a:t>
            </a:r>
            <a:r>
              <a:rPr lang="sk-SK" sz="1667" dirty="0">
                <a:latin typeface="Calibri" charset="0"/>
              </a:rPr>
              <a:t> </a:t>
            </a:r>
            <a:r>
              <a:rPr lang="sk-SK" sz="1667" dirty="0" err="1">
                <a:latin typeface="Calibri" charset="0"/>
              </a:rPr>
              <a:t>equal</a:t>
            </a:r>
            <a:r>
              <a:rPr lang="sk-SK" sz="1667" dirty="0">
                <a:latin typeface="Calibri" charset="0"/>
              </a:rPr>
              <a:t> to </a:t>
            </a:r>
            <a:r>
              <a:rPr lang="sk-SK" sz="1667" dirty="0" err="1">
                <a:latin typeface="Calibri" charset="0"/>
              </a:rPr>
              <a:t>the</a:t>
            </a:r>
            <a:r>
              <a:rPr lang="sk-SK" sz="1667" dirty="0">
                <a:latin typeface="Calibri" charset="0"/>
              </a:rPr>
              <a:t> </a:t>
            </a:r>
            <a:r>
              <a:rPr lang="sk-SK" sz="1667" dirty="0" err="1">
                <a:latin typeface="Calibri" charset="0"/>
              </a:rPr>
              <a:t>amount</a:t>
            </a:r>
            <a:r>
              <a:rPr lang="sk-SK" sz="1667" dirty="0">
                <a:latin typeface="Calibri" charset="0"/>
              </a:rPr>
              <a:t> </a:t>
            </a:r>
            <a:r>
              <a:rPr lang="sk-SK" sz="1667" dirty="0" err="1">
                <a:latin typeface="Calibri" charset="0"/>
              </a:rPr>
              <a:t>claimed</a:t>
            </a:r>
            <a:r>
              <a:rPr lang="sk-SK" sz="1667" dirty="0">
                <a:latin typeface="Calibri" charset="0"/>
              </a:rPr>
              <a:t>, </a:t>
            </a:r>
            <a:r>
              <a:rPr lang="sk-SK" sz="1667" dirty="0" err="1">
                <a:latin typeface="Calibri" charset="0"/>
              </a:rPr>
              <a:t>if</a:t>
            </a:r>
            <a:r>
              <a:rPr lang="sk-SK" sz="1667" dirty="0">
                <a:latin typeface="Calibri" charset="0"/>
              </a:rPr>
              <a:t> </a:t>
            </a:r>
            <a:r>
              <a:rPr lang="sk-SK" sz="1667" dirty="0" err="1">
                <a:latin typeface="Calibri" charset="0"/>
              </a:rPr>
              <a:t>the</a:t>
            </a:r>
            <a:r>
              <a:rPr lang="sk-SK" sz="1667" dirty="0">
                <a:latin typeface="Calibri" charset="0"/>
              </a:rPr>
              <a:t> </a:t>
            </a:r>
            <a:r>
              <a:rPr lang="sk-SK" sz="1667" dirty="0" err="1">
                <a:latin typeface="Calibri" charset="0"/>
              </a:rPr>
              <a:t>parties</a:t>
            </a:r>
            <a:r>
              <a:rPr lang="sk-SK" sz="1667" dirty="0">
                <a:latin typeface="Calibri" charset="0"/>
              </a:rPr>
              <a:t>' </a:t>
            </a:r>
            <a:r>
              <a:rPr lang="sk-SK" sz="1667" dirty="0" err="1">
                <a:latin typeface="Calibri" charset="0"/>
              </a:rPr>
              <a:t>rights</a:t>
            </a:r>
            <a:r>
              <a:rPr lang="sk-SK" sz="1667" dirty="0">
                <a:latin typeface="Calibri" charset="0"/>
              </a:rPr>
              <a:t> and </a:t>
            </a:r>
            <a:r>
              <a:rPr lang="sk-SK" sz="1667" dirty="0" err="1">
                <a:latin typeface="Calibri" charset="0"/>
              </a:rPr>
              <a:t>responsibilities</a:t>
            </a:r>
            <a:r>
              <a:rPr lang="sk-SK" sz="1667" dirty="0">
                <a:latin typeface="Calibri" charset="0"/>
              </a:rPr>
              <a:t> are </a:t>
            </a:r>
            <a:r>
              <a:rPr lang="sk-SK" sz="1667" dirty="0" err="1">
                <a:latin typeface="Calibri" charset="0"/>
              </a:rPr>
              <a:t>clear</a:t>
            </a:r>
            <a:r>
              <a:rPr lang="sk-SK" sz="1667" dirty="0">
                <a:latin typeface="Calibri" charset="0"/>
              </a:rPr>
              <a:t> and </a:t>
            </a:r>
            <a:r>
              <a:rPr lang="sk-SK" sz="1667" dirty="0" err="1">
                <a:latin typeface="Calibri" charset="0"/>
              </a:rPr>
              <a:t>irreparable</a:t>
            </a:r>
            <a:r>
              <a:rPr lang="sk-SK" sz="1667" dirty="0">
                <a:latin typeface="Calibri" charset="0"/>
              </a:rPr>
              <a:t> </a:t>
            </a:r>
            <a:r>
              <a:rPr lang="sk-SK" sz="1667" dirty="0" err="1">
                <a:latin typeface="Calibri" charset="0"/>
              </a:rPr>
              <a:t>damage</a:t>
            </a:r>
            <a:r>
              <a:rPr lang="sk-SK" sz="1667" dirty="0">
                <a:latin typeface="Calibri" charset="0"/>
              </a:rPr>
              <a:t> </a:t>
            </a:r>
            <a:r>
              <a:rPr lang="sk-SK" sz="1667" dirty="0" err="1">
                <a:latin typeface="Calibri" charset="0"/>
              </a:rPr>
              <a:t>will</a:t>
            </a:r>
            <a:r>
              <a:rPr lang="sk-SK" sz="1667" dirty="0">
                <a:latin typeface="Calibri" charset="0"/>
              </a:rPr>
              <a:t> </a:t>
            </a:r>
            <a:r>
              <a:rPr lang="sk-SK" sz="1667" dirty="0" err="1">
                <a:latin typeface="Calibri" charset="0"/>
              </a:rPr>
              <a:t>occur</a:t>
            </a:r>
            <a:r>
              <a:rPr lang="sk-SK" sz="1667" dirty="0">
                <a:latin typeface="Calibri" charset="0"/>
              </a:rPr>
              <a:t>, </a:t>
            </a:r>
            <a:r>
              <a:rPr lang="sk-SK" sz="1667" b="1" u="sng" dirty="0" err="1">
                <a:solidFill>
                  <a:srgbClr val="FF0000"/>
                </a:solidFill>
                <a:latin typeface="Calibri" charset="0"/>
              </a:rPr>
              <a:t>the</a:t>
            </a:r>
            <a:r>
              <a:rPr lang="sk-SK" sz="1667" b="1" u="sng" dirty="0">
                <a:solidFill>
                  <a:srgbClr val="FF0000"/>
                </a:solidFill>
                <a:latin typeface="Calibri" charset="0"/>
              </a:rPr>
              <a:t> </a:t>
            </a:r>
            <a:r>
              <a:rPr lang="sk-SK" sz="1667" b="1" u="sng" dirty="0" err="1">
                <a:solidFill>
                  <a:srgbClr val="FF0000"/>
                </a:solidFill>
                <a:latin typeface="Calibri" charset="0"/>
              </a:rPr>
              <a:t>court</a:t>
            </a:r>
            <a:r>
              <a:rPr lang="sk-SK" sz="1667" b="1" u="sng" dirty="0">
                <a:solidFill>
                  <a:srgbClr val="FF0000"/>
                </a:solidFill>
                <a:latin typeface="Calibri" charset="0"/>
              </a:rPr>
              <a:t> </a:t>
            </a:r>
            <a:r>
              <a:rPr lang="sk-SK" sz="1667" b="1" u="sng" dirty="0" err="1">
                <a:solidFill>
                  <a:srgbClr val="FF0000"/>
                </a:solidFill>
                <a:latin typeface="Calibri" charset="0"/>
              </a:rPr>
              <a:t>may</a:t>
            </a:r>
            <a:r>
              <a:rPr lang="sk-SK" sz="1667" b="1" u="sng" dirty="0">
                <a:solidFill>
                  <a:srgbClr val="FF0000"/>
                </a:solidFill>
                <a:latin typeface="Calibri" charset="0"/>
              </a:rPr>
              <a:t> </a:t>
            </a:r>
            <a:r>
              <a:rPr lang="sk-SK" sz="1667" b="1" u="sng" dirty="0" err="1">
                <a:solidFill>
                  <a:srgbClr val="FF0000"/>
                </a:solidFill>
                <a:latin typeface="Calibri" charset="0"/>
              </a:rPr>
              <a:t>require</a:t>
            </a:r>
            <a:r>
              <a:rPr lang="sk-SK" sz="1667" b="1" u="sng" dirty="0">
                <a:solidFill>
                  <a:srgbClr val="FF0000"/>
                </a:solidFill>
                <a:latin typeface="Calibri" charset="0"/>
              </a:rPr>
              <a:t> 20% of </a:t>
            </a:r>
            <a:r>
              <a:rPr lang="sk-SK" sz="1667" b="1" u="sng" dirty="0" err="1">
                <a:solidFill>
                  <a:srgbClr val="FF0000"/>
                </a:solidFill>
                <a:latin typeface="Calibri" charset="0"/>
              </a:rPr>
              <a:t>the</a:t>
            </a:r>
            <a:r>
              <a:rPr lang="sk-SK" sz="1667" b="1" u="sng" dirty="0">
                <a:solidFill>
                  <a:srgbClr val="FF0000"/>
                </a:solidFill>
                <a:latin typeface="Calibri" charset="0"/>
              </a:rPr>
              <a:t> </a:t>
            </a:r>
            <a:r>
              <a:rPr lang="sk-SK" sz="1667" b="1" u="sng" dirty="0" err="1">
                <a:solidFill>
                  <a:srgbClr val="FF0000"/>
                </a:solidFill>
                <a:latin typeface="Calibri" charset="0"/>
              </a:rPr>
              <a:t>amount</a:t>
            </a:r>
            <a:r>
              <a:rPr lang="sk-SK" sz="1667" b="1" u="sng" dirty="0">
                <a:solidFill>
                  <a:srgbClr val="FF0000"/>
                </a:solidFill>
                <a:latin typeface="Calibri" charset="0"/>
              </a:rPr>
              <a:t> </a:t>
            </a:r>
            <a:r>
              <a:rPr lang="sk-SK" sz="1667" b="1" u="sng" dirty="0" err="1">
                <a:solidFill>
                  <a:srgbClr val="FF0000"/>
                </a:solidFill>
                <a:latin typeface="Calibri" charset="0"/>
              </a:rPr>
              <a:t>claimed</a:t>
            </a:r>
            <a:r>
              <a:rPr lang="sk-SK" sz="1667" dirty="0">
                <a:solidFill>
                  <a:srgbClr val="FF0000"/>
                </a:solidFill>
                <a:latin typeface="Calibri" charset="0"/>
              </a:rPr>
              <a:t>.</a:t>
            </a:r>
            <a:endParaRPr lang="en-US" sz="1667" dirty="0">
              <a:solidFill>
                <a:srgbClr val="FF0000"/>
              </a:solidFill>
            </a:endParaRPr>
          </a:p>
        </p:txBody>
      </p:sp>
    </p:spTree>
    <p:extLst>
      <p:ext uri="{BB962C8B-B14F-4D97-AF65-F5344CB8AC3E}">
        <p14:creationId xmlns:p14="http://schemas.microsoft.com/office/powerpoint/2010/main" val="129059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6453" y="110740"/>
            <a:ext cx="6948954" cy="369332"/>
          </a:xfrm>
          <a:prstGeom prst="rect">
            <a:avLst/>
          </a:prstGeom>
          <a:noFill/>
        </p:spPr>
        <p:txBody>
          <a:bodyPr wrap="none" rtlCol="0">
            <a:spAutoFit/>
          </a:bodyPr>
          <a:lstStyle/>
          <a:p>
            <a:r>
              <a:rPr lang="en-US" b="1" smtClean="0">
                <a:solidFill>
                  <a:schemeClr val="bg1"/>
                </a:solidFill>
              </a:rPr>
              <a:t>The Evolving Chinese </a:t>
            </a:r>
            <a:r>
              <a:rPr lang="en-US" b="1" dirty="0" smtClean="0">
                <a:solidFill>
                  <a:schemeClr val="bg1"/>
                </a:solidFill>
              </a:rPr>
              <a:t>Semiconductor Market</a:t>
            </a:r>
            <a:r>
              <a:rPr lang="en-US" b="1" smtClean="0">
                <a:solidFill>
                  <a:schemeClr val="bg1"/>
                </a:solidFill>
              </a:rPr>
              <a:t>:  How Patents Will Matter</a:t>
            </a:r>
            <a:endParaRPr lang="en-US" b="1" dirty="0">
              <a:solidFill>
                <a:schemeClr val="bg1"/>
              </a:solidFill>
            </a:endParaRPr>
          </a:p>
        </p:txBody>
      </p:sp>
      <p:sp>
        <p:nvSpPr>
          <p:cNvPr id="3" name="TextBox 2"/>
          <p:cNvSpPr txBox="1"/>
          <p:nvPr/>
        </p:nvSpPr>
        <p:spPr>
          <a:xfrm>
            <a:off x="313483" y="613660"/>
            <a:ext cx="8184629" cy="5016758"/>
          </a:xfrm>
          <a:prstGeom prst="rect">
            <a:avLst/>
          </a:prstGeom>
          <a:noFill/>
        </p:spPr>
        <p:txBody>
          <a:bodyPr wrap="square" rtlCol="0">
            <a:spAutoFit/>
          </a:bodyPr>
          <a:lstStyle/>
          <a:p>
            <a:pPr marL="257175" indent="-257175">
              <a:buFont typeface="+mj-lt"/>
              <a:buAutoNum type="arabicPeriod"/>
            </a:pPr>
            <a:r>
              <a:rPr lang="en-US" sz="1600" dirty="0"/>
              <a:t>The Chinese government has decided to </a:t>
            </a:r>
            <a:r>
              <a:rPr lang="en-US" sz="1600" b="1" u="sng" dirty="0">
                <a:solidFill>
                  <a:srgbClr val="FF0000"/>
                </a:solidFill>
              </a:rPr>
              <a:t>rid the market of at least 65% of foreign companies</a:t>
            </a:r>
            <a:r>
              <a:rPr lang="en-US" sz="1600" dirty="0"/>
              <a:t> in the Chinese semiconductor </a:t>
            </a:r>
            <a:r>
              <a:rPr lang="en-US" sz="1600" dirty="0" smtClean="0"/>
              <a:t>market</a:t>
            </a:r>
            <a:r>
              <a:rPr lang="en-US" sz="1600" dirty="0"/>
              <a:t> </a:t>
            </a:r>
            <a:r>
              <a:rPr lang="en-US" sz="1600" dirty="0" smtClean="0"/>
              <a:t>by 2020.</a:t>
            </a:r>
          </a:p>
          <a:p>
            <a:pPr marL="257175" indent="-257175">
              <a:buFont typeface="+mj-lt"/>
              <a:buAutoNum type="arabicPeriod"/>
            </a:pPr>
            <a:endParaRPr lang="en-US" sz="1600" dirty="0"/>
          </a:p>
          <a:p>
            <a:pPr marL="257175" indent="-257175">
              <a:buFont typeface="+mj-lt"/>
              <a:buAutoNum type="arabicPeriod"/>
            </a:pPr>
            <a:r>
              <a:rPr lang="en-US" sz="1600" dirty="0"/>
              <a:t>It will do so via:</a:t>
            </a:r>
          </a:p>
          <a:p>
            <a:pPr marL="600075" lvl="1" indent="-257175">
              <a:buFont typeface="+mj-lt"/>
              <a:buAutoNum type="alphaLcParenR"/>
            </a:pPr>
            <a:r>
              <a:rPr lang="en-US" sz="1600" dirty="0"/>
              <a:t>Buying foreign expertise (via joint partnerships)</a:t>
            </a:r>
          </a:p>
          <a:p>
            <a:pPr marL="600075" lvl="1" indent="-257175">
              <a:buFont typeface="+mj-lt"/>
              <a:buAutoNum type="alphaLcParenR"/>
            </a:pPr>
            <a:r>
              <a:rPr lang="en-US" sz="1600" dirty="0"/>
              <a:t>Financial incentives and support for domestic companies</a:t>
            </a:r>
          </a:p>
          <a:p>
            <a:pPr marL="600075" lvl="1" indent="-257175">
              <a:buFont typeface="+mj-lt"/>
              <a:buAutoNum type="alphaLcParenR"/>
            </a:pPr>
            <a:r>
              <a:rPr lang="en-US" sz="1600" dirty="0"/>
              <a:t>Use of the Anti-Monopoly Law through the three Chinese agencies:</a:t>
            </a:r>
          </a:p>
          <a:p>
            <a:pPr marL="985838" lvl="2" indent="-300038">
              <a:buFont typeface="+mj-lt"/>
              <a:buAutoNum type="romanLcPeriod"/>
            </a:pPr>
            <a:r>
              <a:rPr lang="en-US" sz="1600" dirty="0"/>
              <a:t>Ministry of Commerce (MOFCOM):  responsible for reviewing M&amp;A transactions and other types of proposed business concentrations. </a:t>
            </a:r>
          </a:p>
          <a:p>
            <a:pPr marL="985838" lvl="2" indent="-300038">
              <a:buFont typeface="+mj-lt"/>
              <a:buAutoNum type="romanLcPeriod"/>
            </a:pPr>
            <a:r>
              <a:rPr lang="en-US" sz="1600" dirty="0"/>
              <a:t>National Development and Reform Commission (NDRC):  Via its Price Supervision and Antimonopoly Bureau, NDRC manages enforcement of price-related conduct, including investigations of pricing practices by companies, price-related aspects of monopoly agreements, and company abuse of dominant market position to set or control prices.</a:t>
            </a:r>
          </a:p>
          <a:p>
            <a:pPr marL="985838" lvl="2" indent="-300038">
              <a:buFont typeface="+mj-lt"/>
              <a:buAutoNum type="romanLcPeriod"/>
            </a:pPr>
            <a:r>
              <a:rPr lang="en-US" sz="1600" dirty="0"/>
              <a:t>State Administration for Industry and Commerce (SAIC): Through its Antimonopoly and Anti-Unfair Competition Bureau, SAIC is in charge of investigating non-price-related monopolistic behavior, including monopoly agreements, abuse of market dominance, and monopoly control.</a:t>
            </a:r>
            <a:r>
              <a:rPr lang="en-US" sz="1600" b="1" dirty="0"/>
              <a:t>	</a:t>
            </a:r>
          </a:p>
          <a:p>
            <a:pPr marL="600075" lvl="1" indent="-257175">
              <a:buFont typeface="+mj-lt"/>
              <a:buAutoNum type="alphaLcParenR"/>
            </a:pPr>
            <a:r>
              <a:rPr lang="en-US" sz="1600" b="1" dirty="0">
                <a:solidFill>
                  <a:srgbClr val="FF0000"/>
                </a:solidFill>
              </a:rPr>
              <a:t>Patent </a:t>
            </a:r>
            <a:r>
              <a:rPr lang="en-US" sz="1600" b="1" dirty="0" smtClean="0">
                <a:solidFill>
                  <a:srgbClr val="FF0000"/>
                </a:solidFill>
              </a:rPr>
              <a:t>enforcement via Chinese operating companies and foreign NPEs</a:t>
            </a:r>
            <a:endParaRPr lang="en-US" sz="1600" b="1" dirty="0">
              <a:solidFill>
                <a:srgbClr val="FF0000"/>
              </a:solidFill>
            </a:endParaRPr>
          </a:p>
          <a:p>
            <a:pPr marL="942975" lvl="2" indent="-257175">
              <a:buFont typeface="+mj-lt"/>
              <a:buAutoNum type="alphaLcParenR"/>
            </a:pPr>
            <a:endParaRPr lang="en-US" sz="1600" dirty="0"/>
          </a:p>
        </p:txBody>
      </p:sp>
    </p:spTree>
    <p:extLst>
      <p:ext uri="{BB962C8B-B14F-4D97-AF65-F5344CB8AC3E}">
        <p14:creationId xmlns:p14="http://schemas.microsoft.com/office/powerpoint/2010/main" val="6725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30981" y="3528"/>
            <a:ext cx="8523515" cy="461665"/>
          </a:xfrm>
          <a:prstGeom prst="rect">
            <a:avLst/>
          </a:prstGeom>
          <a:noFill/>
        </p:spPr>
        <p:txBody>
          <a:bodyPr wrap="square" rtlCol="0">
            <a:spAutoFit/>
          </a:bodyPr>
          <a:lstStyle/>
          <a:p>
            <a:pPr algn="ctr"/>
            <a:r>
              <a:rPr lang="en-US" sz="2400" b="1" dirty="0" smtClean="0">
                <a:solidFill>
                  <a:schemeClr val="bg1"/>
                </a:solidFill>
              </a:rPr>
              <a:t>NPEs Can Also Be a Friend to China</a:t>
            </a:r>
            <a:endParaRPr lang="en-US" sz="2400" b="1" dirty="0">
              <a:solidFill>
                <a:schemeClr val="bg1"/>
              </a:solidFill>
            </a:endParaRPr>
          </a:p>
        </p:txBody>
      </p:sp>
      <p:sp>
        <p:nvSpPr>
          <p:cNvPr id="41" name="Subtitle 1"/>
          <p:cNvSpPr>
            <a:spLocks noGrp="1"/>
          </p:cNvSpPr>
          <p:nvPr>
            <p:ph type="subTitle" idx="4294967295"/>
          </p:nvPr>
        </p:nvSpPr>
        <p:spPr>
          <a:xfrm>
            <a:off x="345281" y="781644"/>
            <a:ext cx="8409215" cy="3913821"/>
          </a:xfrm>
        </p:spPr>
        <p:txBody>
          <a:bodyPr>
            <a:noAutofit/>
          </a:bodyPr>
          <a:lstStyle/>
          <a:p>
            <a:r>
              <a:rPr lang="en-US" sz="2000" dirty="0" smtClean="0"/>
              <a:t>NPEs </a:t>
            </a:r>
            <a:r>
              <a:rPr lang="en-US" sz="2000" dirty="0"/>
              <a:t>are uniquely positioned to help China by attacking foreign entities to clear the way for Chinese companies by exerting pressure in ways that only NPEs can.  </a:t>
            </a:r>
            <a:endParaRPr lang="en-US" sz="2000" dirty="0" smtClean="0"/>
          </a:p>
          <a:p>
            <a:r>
              <a:rPr lang="en-US" sz="2000" dirty="0" smtClean="0"/>
              <a:t>Even </a:t>
            </a:r>
            <a:r>
              <a:rPr lang="en-US" sz="2000" dirty="0"/>
              <a:t>if Chinese semiconductor companies had the necessary patents and experience to engage their foreign competitors, they would risk retaliation from these foreign parties.  </a:t>
            </a:r>
            <a:endParaRPr lang="en-US" sz="2000" dirty="0" smtClean="0"/>
          </a:p>
          <a:p>
            <a:r>
              <a:rPr lang="en-US" sz="2000" dirty="0" smtClean="0"/>
              <a:t>NPEs</a:t>
            </a:r>
            <a:r>
              <a:rPr lang="en-US" sz="2000" dirty="0"/>
              <a:t>, on the other hand, can unilaterally attack foreigners without fear of retaliatory patent suits.  </a:t>
            </a:r>
            <a:endParaRPr lang="en-US" sz="2000" dirty="0" smtClean="0"/>
          </a:p>
          <a:p>
            <a:r>
              <a:rPr lang="en-US" sz="2000" dirty="0"/>
              <a:t>By putting pressure on foreign enterprises, such licensing companies can assist Chinese businesses in gaining greater market share at home and abroad</a:t>
            </a:r>
            <a:r>
              <a:rPr lang="en-US" sz="2000" dirty="0" smtClean="0"/>
              <a:t>.</a:t>
            </a:r>
          </a:p>
          <a:p>
            <a:r>
              <a:rPr lang="en-US" sz="2000" dirty="0"/>
              <a:t>NPEs can also work directly with Chinese </a:t>
            </a:r>
            <a:r>
              <a:rPr lang="en-US" sz="2000" dirty="0" smtClean="0"/>
              <a:t>companies and universities </a:t>
            </a:r>
            <a:r>
              <a:rPr lang="en-US" sz="2000" dirty="0"/>
              <a:t>to provide needed expertise and experience in patent strategy as well as monetize their </a:t>
            </a:r>
            <a:r>
              <a:rPr lang="en-US" sz="2000" dirty="0" smtClean="0"/>
              <a:t>patents</a:t>
            </a:r>
            <a:br>
              <a:rPr lang="en-US" sz="2000" dirty="0" smtClean="0"/>
            </a:b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
        <p:nvSpPr>
          <p:cNvPr id="2" name="AutoShape 2" descr="Image result for yin yang"/>
          <p:cNvSpPr>
            <a:spLocks noChangeAspect="1" noChangeArrowheads="1"/>
          </p:cNvSpPr>
          <p:nvPr/>
        </p:nvSpPr>
        <p:spPr bwMode="auto">
          <a:xfrm>
            <a:off x="116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04255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fade">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fade">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3" end="3"/>
                                            </p:txEl>
                                          </p:spTgt>
                                        </p:tgtEl>
                                        <p:attrNameLst>
                                          <p:attrName>style.visibility</p:attrName>
                                        </p:attrNameLst>
                                      </p:cBhvr>
                                      <p:to>
                                        <p:strVal val="visible"/>
                                      </p:to>
                                    </p:set>
                                    <p:animEffect transition="in" filter="fade">
                                      <p:cBhvr>
                                        <p:cTn id="22" dur="500"/>
                                        <p:tgtEl>
                                          <p:spTgt spid="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xEl>
                                              <p:pRg st="4" end="4"/>
                                            </p:txEl>
                                          </p:spTgt>
                                        </p:tgtEl>
                                        <p:attrNameLst>
                                          <p:attrName>style.visibility</p:attrName>
                                        </p:attrNameLst>
                                      </p:cBhvr>
                                      <p:to>
                                        <p:strVal val="visible"/>
                                      </p:to>
                                    </p:set>
                                    <p:animEffect transition="in" filter="fade">
                                      <p:cBhvr>
                                        <p:cTn id="27" dur="500"/>
                                        <p:tgtEl>
                                          <p:spTgt spid="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30981" y="3528"/>
            <a:ext cx="8523515" cy="461665"/>
          </a:xfrm>
          <a:prstGeom prst="rect">
            <a:avLst/>
          </a:prstGeom>
          <a:noFill/>
        </p:spPr>
        <p:txBody>
          <a:bodyPr wrap="square" rtlCol="0">
            <a:spAutoFit/>
          </a:bodyPr>
          <a:lstStyle/>
          <a:p>
            <a:pPr algn="ctr"/>
            <a:r>
              <a:rPr lang="en-US" sz="2400" b="1" dirty="0" smtClean="0">
                <a:solidFill>
                  <a:schemeClr val="bg1"/>
                </a:solidFill>
              </a:rPr>
              <a:t>NPEs Can Also Be a Friend to China</a:t>
            </a:r>
            <a:endParaRPr lang="en-US" sz="2400" b="1" dirty="0">
              <a:solidFill>
                <a:schemeClr val="bg1"/>
              </a:solidFill>
            </a:endParaRPr>
          </a:p>
        </p:txBody>
      </p:sp>
      <p:sp>
        <p:nvSpPr>
          <p:cNvPr id="41" name="Subtitle 1"/>
          <p:cNvSpPr>
            <a:spLocks noGrp="1"/>
          </p:cNvSpPr>
          <p:nvPr>
            <p:ph type="subTitle" idx="4294967295"/>
          </p:nvPr>
        </p:nvSpPr>
        <p:spPr>
          <a:xfrm>
            <a:off x="345281" y="781644"/>
            <a:ext cx="8409215" cy="3913821"/>
          </a:xfrm>
        </p:spPr>
        <p:txBody>
          <a:bodyPr>
            <a:noAutofit/>
          </a:bodyPr>
          <a:lstStyle/>
          <a:p>
            <a:r>
              <a:rPr lang="en-US" sz="2000" dirty="0"/>
              <a:t>NPEs can also provide a portion of profits for engineering universities and students to educate the next generation of Chinese innovators not only about technology, but how patents and other IP can be used effectively for China and for themselves. </a:t>
            </a:r>
            <a:endParaRPr lang="en-US" sz="2000" dirty="0" smtClean="0"/>
          </a:p>
          <a:p>
            <a:r>
              <a:rPr lang="en-US" sz="2000" dirty="0" smtClean="0"/>
              <a:t>Indeed</a:t>
            </a:r>
            <a:r>
              <a:rPr lang="en-US" sz="2000" dirty="0"/>
              <a:t>, by being a good “friend of China” NPEs will be exactly what China needs:  an agent to help enact the goal of China to dominate its domestic industries in semiconductors and other fields. </a:t>
            </a:r>
            <a:endParaRPr lang="en-US" sz="2000" dirty="0" smtClean="0"/>
          </a:p>
          <a:p>
            <a:r>
              <a:rPr lang="en-US" sz="2000" dirty="0" smtClean="0"/>
              <a:t>Many </a:t>
            </a:r>
            <a:r>
              <a:rPr lang="en-US" sz="2000" dirty="0"/>
              <a:t>of the goals of the Chinese government regarding elevating innovation and growing the domestic market can likely only be achieved, or achieved in a short time, with the direct assistance of foreign NPEs.</a:t>
            </a:r>
            <a:endParaRPr lang="en-US" sz="2000" dirty="0" smtClean="0"/>
          </a:p>
          <a:p>
            <a:r>
              <a:rPr lang="en-US" sz="2000" dirty="0" smtClean="0"/>
              <a:t>Although </a:t>
            </a:r>
            <a:r>
              <a:rPr lang="en-US" sz="2000" dirty="0"/>
              <a:t>there are a few of antitrust issues, I do not believe that NPEs that act in the best interest of China should, or will, be attacked by the NDRC or any other antitrust agency in China.  </a:t>
            </a:r>
            <a:r>
              <a:rPr lang="en-US" sz="1300" dirty="0"/>
              <a:t/>
            </a:r>
            <a:br>
              <a:rPr lang="en-US" sz="1300" dirty="0"/>
            </a:br>
            <a:endParaRPr lang="en-US" sz="13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sp>
        <p:nvSpPr>
          <p:cNvPr id="2" name="AutoShape 2" descr="Image result for yin yang"/>
          <p:cNvSpPr>
            <a:spLocks noChangeAspect="1" noChangeArrowheads="1"/>
          </p:cNvSpPr>
          <p:nvPr/>
        </p:nvSpPr>
        <p:spPr bwMode="auto">
          <a:xfrm>
            <a:off x="116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5872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fade">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fade">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3" end="3"/>
                                            </p:txEl>
                                          </p:spTgt>
                                        </p:tgtEl>
                                        <p:attrNameLst>
                                          <p:attrName>style.visibility</p:attrName>
                                        </p:attrNameLst>
                                      </p:cBhvr>
                                      <p:to>
                                        <p:strVal val="visible"/>
                                      </p:to>
                                    </p:set>
                                    <p:animEffect transition="in" filter="fade">
                                      <p:cBhvr>
                                        <p:cTn id="22"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30981" y="3528"/>
            <a:ext cx="8523515" cy="507831"/>
          </a:xfrm>
          <a:prstGeom prst="rect">
            <a:avLst/>
          </a:prstGeom>
          <a:noFill/>
        </p:spPr>
        <p:txBody>
          <a:bodyPr wrap="square" rtlCol="0">
            <a:spAutoFit/>
          </a:bodyPr>
          <a:lstStyle/>
          <a:p>
            <a:pPr algn="ctr"/>
            <a:r>
              <a:rPr lang="en-US" sz="2700" b="1" dirty="0">
                <a:solidFill>
                  <a:schemeClr val="bg1"/>
                </a:solidFill>
              </a:rPr>
              <a:t>How to Avoid Problems:  Be a Friend to China</a:t>
            </a:r>
          </a:p>
        </p:txBody>
      </p:sp>
      <p:sp>
        <p:nvSpPr>
          <p:cNvPr id="41" name="Subtitle 1"/>
          <p:cNvSpPr>
            <a:spLocks noGrp="1"/>
          </p:cNvSpPr>
          <p:nvPr>
            <p:ph type="subTitle" idx="4294967295"/>
          </p:nvPr>
        </p:nvSpPr>
        <p:spPr>
          <a:xfrm>
            <a:off x="345281" y="781644"/>
            <a:ext cx="8409215" cy="3913821"/>
          </a:xfrm>
        </p:spPr>
        <p:txBody>
          <a:bodyPr>
            <a:noAutofit/>
          </a:bodyPr>
          <a:lstStyle/>
          <a:p>
            <a:r>
              <a:rPr lang="en-US" sz="1600" dirty="0" smtClean="0"/>
              <a:t>Always </a:t>
            </a:r>
            <a:r>
              <a:rPr lang="en-US" sz="1600" b="1" dirty="0" smtClean="0">
                <a:solidFill>
                  <a:srgbClr val="FF0000"/>
                </a:solidFill>
              </a:rPr>
              <a:t>be </a:t>
            </a:r>
            <a:r>
              <a:rPr lang="en-US" sz="1600" b="1" dirty="0">
                <a:solidFill>
                  <a:srgbClr val="FF0000"/>
                </a:solidFill>
              </a:rPr>
              <a:t>a friend to China </a:t>
            </a:r>
          </a:p>
          <a:p>
            <a:pPr lvl="1"/>
            <a:r>
              <a:rPr lang="en-US" sz="1600" dirty="0"/>
              <a:t>The people. The industry. The government. </a:t>
            </a:r>
            <a:r>
              <a:rPr lang="en-US" sz="1600" b="1" dirty="0">
                <a:solidFill>
                  <a:srgbClr val="FF0000"/>
                </a:solidFill>
              </a:rPr>
              <a:t>This must be an overarching concern in any major decision. The path to success is to create a win-win for China</a:t>
            </a:r>
            <a:r>
              <a:rPr lang="en-US" sz="1600" dirty="0"/>
              <a:t>. That means making sure that the Chinese people, their businesses, and their government benefit. I am NOT talking about corruption of any kind. Rather, I am talking about </a:t>
            </a:r>
            <a:r>
              <a:rPr lang="en-US" sz="1600" b="1" dirty="0">
                <a:solidFill>
                  <a:srgbClr val="FF0000"/>
                </a:solidFill>
              </a:rPr>
              <a:t>making sure that anything negative that is created is countered by a positive</a:t>
            </a:r>
            <a:r>
              <a:rPr lang="en-US" sz="1600" dirty="0"/>
              <a:t>. </a:t>
            </a:r>
          </a:p>
          <a:p>
            <a:pPr lvl="1"/>
            <a:r>
              <a:rPr lang="en-US" sz="1600" dirty="0"/>
              <a:t>Growth sometimes means bad things for Chinese companies and people in the short run.  However, </a:t>
            </a:r>
            <a:r>
              <a:rPr lang="en-US" sz="1600" b="1" dirty="0">
                <a:solidFill>
                  <a:srgbClr val="FF0000"/>
                </a:solidFill>
              </a:rPr>
              <a:t>there must some “good” to equal the “bad</a:t>
            </a:r>
            <a:r>
              <a:rPr lang="en-US" sz="1600" dirty="0"/>
              <a:t>” – at least in the long run (in China, the “long” run might be only 1-2 years). </a:t>
            </a:r>
          </a:p>
          <a:p>
            <a:pPr lvl="1"/>
            <a:r>
              <a:rPr lang="en-US" sz="1600" b="1" dirty="0">
                <a:solidFill>
                  <a:srgbClr val="FF0000"/>
                </a:solidFill>
              </a:rPr>
              <a:t>As the Chinese “Internet Czar” recently stated, to succeed in China, foreigners must “be a friend to China.” </a:t>
            </a:r>
            <a:r>
              <a:rPr lang="en-US" sz="1600" dirty="0"/>
              <a:t>This could mean investing in Chinese tech startups, setting up technology incubators, working with universities, or anything that gives back to China. Contributions can be financial, or strategic, by providing much-needed advice on how to manage and leverage IP.  </a:t>
            </a:r>
            <a:r>
              <a:rPr lang="en-US" sz="1600" dirty="0">
                <a:solidFill>
                  <a:srgbClr val="FF0000"/>
                </a:solidFill>
              </a:rPr>
              <a:t>China now has the minds and the money, but still lacks experience in semiconductors. </a:t>
            </a:r>
            <a:r>
              <a:rPr lang="en-US" sz="1600" dirty="0"/>
              <a:t>By building relationships with companies and schools that will foster the next stage of innovation in China, </a:t>
            </a:r>
            <a:r>
              <a:rPr lang="en-US" sz="1600" dirty="0">
                <a:solidFill>
                  <a:srgbClr val="FF0000"/>
                </a:solidFill>
              </a:rPr>
              <a:t>foreign companies can help China get to where it wants to be: an innovation-driven economy</a:t>
            </a:r>
            <a:r>
              <a:rPr lang="en-US" sz="1600" dirty="0"/>
              <a:t>. </a:t>
            </a:r>
            <a:endParaRPr lang="en-US" sz="1600" dirty="0" smtClean="0"/>
          </a:p>
          <a:p>
            <a:pPr lvl="1"/>
            <a:r>
              <a:rPr lang="en-US" sz="1600" dirty="0" smtClean="0"/>
              <a:t>The best way is to create </a:t>
            </a:r>
            <a:r>
              <a:rPr lang="en-US" sz="1600" b="1" u="sng" dirty="0" smtClean="0">
                <a:solidFill>
                  <a:srgbClr val="FF0000"/>
                </a:solidFill>
              </a:rPr>
              <a:t>a “win-win” partnership </a:t>
            </a:r>
            <a:r>
              <a:rPr lang="en-US" sz="1600" dirty="0" smtClean="0"/>
              <a:t>with Chinese companies.</a:t>
            </a:r>
            <a:endParaRPr lang="en-US" sz="1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
        <p:nvSpPr>
          <p:cNvPr id="2" name="AutoShape 2" descr="Image result for yin yang"/>
          <p:cNvSpPr>
            <a:spLocks noChangeAspect="1" noChangeArrowheads="1"/>
          </p:cNvSpPr>
          <p:nvPr/>
        </p:nvSpPr>
        <p:spPr bwMode="auto">
          <a:xfrm>
            <a:off x="116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0461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fade">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fade">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3" end="3"/>
                                            </p:txEl>
                                          </p:spTgt>
                                        </p:tgtEl>
                                        <p:attrNameLst>
                                          <p:attrName>style.visibility</p:attrName>
                                        </p:attrNameLst>
                                      </p:cBhvr>
                                      <p:to>
                                        <p:strVal val="visible"/>
                                      </p:to>
                                    </p:set>
                                    <p:animEffect transition="in" filter="fade">
                                      <p:cBhvr>
                                        <p:cTn id="22" dur="500"/>
                                        <p:tgtEl>
                                          <p:spTgt spid="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xEl>
                                              <p:pRg st="4" end="4"/>
                                            </p:txEl>
                                          </p:spTgt>
                                        </p:tgtEl>
                                        <p:attrNameLst>
                                          <p:attrName>style.visibility</p:attrName>
                                        </p:attrNameLst>
                                      </p:cBhvr>
                                      <p:to>
                                        <p:strVal val="visible"/>
                                      </p:to>
                                    </p:set>
                                    <p:animEffect transition="in" filter="fade">
                                      <p:cBhvr>
                                        <p:cTn id="27" dur="500"/>
                                        <p:tgtEl>
                                          <p:spTgt spid="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908844" y="-11033"/>
            <a:ext cx="7326313" cy="327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Erick Robinson</a:t>
            </a:r>
          </a:p>
        </p:txBody>
      </p:sp>
      <p:sp>
        <p:nvSpPr>
          <p:cNvPr id="34" name="Rectangle 33"/>
          <p:cNvSpPr/>
          <p:nvPr/>
        </p:nvSpPr>
        <p:spPr>
          <a:xfrm>
            <a:off x="3304344" y="785393"/>
            <a:ext cx="4887157" cy="1297984"/>
          </a:xfrm>
          <a:prstGeom prst="rect">
            <a:avLst/>
          </a:prstGeom>
        </p:spPr>
        <p:txBody>
          <a:bodyPr wrap="square">
            <a:spAutoFit/>
          </a:bodyPr>
          <a:lstStyle/>
          <a:p>
            <a:pPr>
              <a:spcBef>
                <a:spcPts val="500"/>
              </a:spcBef>
              <a:spcAft>
                <a:spcPts val="500"/>
              </a:spcAft>
            </a:pPr>
            <a:r>
              <a:rPr lang="en-US" altLang="zh-CN" sz="1667" dirty="0">
                <a:latin typeface="Calibri" panose="020F0502020204030204" pitchFamily="34" charset="0"/>
              </a:rPr>
              <a:t>U.S. patent attorney based in </a:t>
            </a:r>
            <a:r>
              <a:rPr lang="en-US" altLang="zh-CN" sz="1667" dirty="0" smtClean="0">
                <a:latin typeface="Calibri" panose="020F0502020204030204" pitchFamily="34" charset="0"/>
              </a:rPr>
              <a:t>Beijing: 17 </a:t>
            </a:r>
            <a:r>
              <a:rPr lang="en-US" altLang="zh-CN" sz="1667" dirty="0">
                <a:latin typeface="Calibri" panose="020F0502020204030204" pitchFamily="34" charset="0"/>
              </a:rPr>
              <a:t>years of experience in litigating </a:t>
            </a:r>
            <a:r>
              <a:rPr lang="en-US" altLang="zh-CN" sz="1667" dirty="0" smtClean="0">
                <a:latin typeface="Calibri" panose="020F0502020204030204" pitchFamily="34" charset="0"/>
              </a:rPr>
              <a:t>and licensing patents </a:t>
            </a:r>
            <a:r>
              <a:rPr lang="en-US" altLang="zh-CN" sz="1667" dirty="0">
                <a:latin typeface="Calibri" panose="020F0502020204030204" pitchFamily="34" charset="0"/>
              </a:rPr>
              <a:t>worldwide for law firms and companies.</a:t>
            </a:r>
          </a:p>
          <a:p>
            <a:pPr>
              <a:spcBef>
                <a:spcPts val="500"/>
              </a:spcBef>
              <a:spcAft>
                <a:spcPts val="500"/>
              </a:spcAft>
            </a:pPr>
            <a:endParaRPr lang="en-US" altLang="zh-CN" sz="2000" dirty="0">
              <a:latin typeface="Calibri" panose="020F0502020204030204" pitchFamily="34" charset="0"/>
            </a:endParaRPr>
          </a:p>
        </p:txBody>
      </p:sp>
      <p:pic>
        <p:nvPicPr>
          <p:cNvPr id="14" name="Picture 13"/>
          <p:cNvPicPr>
            <a:picLocks noChangeAspect="1"/>
          </p:cNvPicPr>
          <p:nvPr/>
        </p:nvPicPr>
        <p:blipFill rotWithShape="1">
          <a:blip r:embed="rId2"/>
          <a:srcRect l="12026" r="12026" b="23500"/>
          <a:stretch/>
        </p:blipFill>
        <p:spPr>
          <a:xfrm>
            <a:off x="648663" y="845977"/>
            <a:ext cx="1539218" cy="1419242"/>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32420" y="2291735"/>
            <a:ext cx="2162666" cy="323165"/>
          </a:xfrm>
          <a:prstGeom prst="rect">
            <a:avLst/>
          </a:prstGeom>
        </p:spPr>
        <p:txBody>
          <a:bodyPr wrap="square">
            <a:spAutoFit/>
          </a:bodyPr>
          <a:lstStyle/>
          <a:p>
            <a:pPr algn="ctr"/>
            <a:r>
              <a:rPr lang="en-US" altLang="zh-CN" sz="1500" b="1" dirty="0">
                <a:latin typeface="Calibri" panose="020F0502020204030204" pitchFamily="34" charset="0"/>
              </a:rPr>
              <a:t>Erick Robinson</a:t>
            </a:r>
            <a:endParaRPr lang="en-US" sz="1500" dirty="0"/>
          </a:p>
        </p:txBody>
      </p:sp>
      <p:cxnSp>
        <p:nvCxnSpPr>
          <p:cNvPr id="16" name="Straight Connector 15"/>
          <p:cNvCxnSpPr/>
          <p:nvPr/>
        </p:nvCxnSpPr>
        <p:spPr>
          <a:xfrm>
            <a:off x="455929" y="2641416"/>
            <a:ext cx="2132101" cy="0"/>
          </a:xfrm>
          <a:prstGeom prst="line">
            <a:avLst/>
          </a:prstGeom>
          <a:ln w="12700" cap="flat" cmpd="sng" algn="ctr">
            <a:solidFill>
              <a:schemeClr val="bg2">
                <a:lumMod val="60000"/>
                <a:lumOff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87363" y="2783442"/>
            <a:ext cx="2421596" cy="1529137"/>
          </a:xfrm>
          <a:prstGeom prst="rect">
            <a:avLst/>
          </a:prstGeom>
        </p:spPr>
        <p:txBody>
          <a:bodyPr wrap="square">
            <a:spAutoFit/>
          </a:bodyPr>
          <a:lstStyle/>
          <a:p>
            <a:pPr marL="238115" indent="-238115">
              <a:buFont typeface="Wingdings" charset="2"/>
              <a:buChar char="q"/>
            </a:pPr>
            <a:r>
              <a:rPr lang="en-US" altLang="zh-CN" sz="1167" dirty="0">
                <a:latin typeface="Calibri" panose="020F0502020204030204" pitchFamily="34" charset="0"/>
              </a:rPr>
              <a:t>BA Physics/Computer Science, Pomona College</a:t>
            </a:r>
          </a:p>
          <a:p>
            <a:pPr marL="238115" indent="-238115">
              <a:buFont typeface="Wingdings" charset="2"/>
              <a:buChar char="q"/>
            </a:pPr>
            <a:r>
              <a:rPr lang="en-US" altLang="zh-CN" sz="1167" dirty="0">
                <a:latin typeface="Calibri" panose="020F0502020204030204" pitchFamily="34" charset="0"/>
              </a:rPr>
              <a:t>JD, University of Texas</a:t>
            </a:r>
          </a:p>
          <a:p>
            <a:pPr marL="238115" indent="-238115">
              <a:buFont typeface="Wingdings" charset="2"/>
              <a:buChar char="q"/>
            </a:pPr>
            <a:r>
              <a:rPr lang="en-US" altLang="zh-CN" sz="1167" dirty="0">
                <a:latin typeface="Calibri" panose="020F0502020204030204" pitchFamily="34" charset="0"/>
              </a:rPr>
              <a:t>MBA, Indiana University (</a:t>
            </a:r>
            <a:r>
              <a:rPr lang="en-US" altLang="zh-CN" sz="1167" dirty="0" smtClean="0">
                <a:latin typeface="Calibri" panose="020F0502020204030204" pitchFamily="34" charset="0"/>
              </a:rPr>
              <a:t>2018)</a:t>
            </a:r>
            <a:endParaRPr lang="en-US" altLang="zh-CN" sz="1167" dirty="0">
              <a:latin typeface="Calibri" panose="020F0502020204030204" pitchFamily="34" charset="0"/>
            </a:endParaRPr>
          </a:p>
          <a:p>
            <a:pPr marL="238115" indent="-238115">
              <a:buFont typeface="Wingdings" charset="2"/>
              <a:buChar char="q"/>
            </a:pPr>
            <a:r>
              <a:rPr lang="en-US" altLang="zh-CN" sz="1167" dirty="0">
                <a:latin typeface="Calibri" panose="020F0502020204030204" pitchFamily="34" charset="0"/>
              </a:rPr>
              <a:t>IAM Strategy 300, The World’s Leading IP </a:t>
            </a:r>
            <a:r>
              <a:rPr lang="en-US" altLang="zh-CN" sz="1167" dirty="0" smtClean="0">
                <a:latin typeface="Calibri" panose="020F0502020204030204" pitchFamily="34" charset="0"/>
              </a:rPr>
              <a:t>Strategists 2015-17</a:t>
            </a:r>
            <a:endParaRPr lang="en-US" altLang="zh-CN" sz="1167" dirty="0">
              <a:latin typeface="Calibri" panose="020F0502020204030204" pitchFamily="34" charset="0"/>
            </a:endParaRPr>
          </a:p>
          <a:p>
            <a:pPr marL="238115" indent="-238115">
              <a:buFont typeface="Wingdings" charset="2"/>
              <a:buChar char="q"/>
            </a:pPr>
            <a:r>
              <a:rPr lang="en-US" altLang="zh-CN" sz="1167" dirty="0">
                <a:latin typeface="Calibri" panose="020F0502020204030204" pitchFamily="34" charset="0"/>
              </a:rPr>
              <a:t>USPTO, Registered Patent Attorney</a:t>
            </a:r>
          </a:p>
        </p:txBody>
      </p:sp>
      <p:pic>
        <p:nvPicPr>
          <p:cNvPr id="20" name="Picture 19"/>
          <p:cNvPicPr>
            <a:picLocks noChangeAspect="1"/>
          </p:cNvPicPr>
          <p:nvPr/>
        </p:nvPicPr>
        <p:blipFill>
          <a:blip r:embed="rId3"/>
          <a:stretch>
            <a:fillRect/>
          </a:stretch>
        </p:blipFill>
        <p:spPr>
          <a:xfrm>
            <a:off x="3436934" y="2582710"/>
            <a:ext cx="2555982" cy="291927"/>
          </a:xfrm>
          <a:prstGeom prst="rect">
            <a:avLst/>
          </a:prstGeom>
        </p:spPr>
      </p:pic>
      <p:pic>
        <p:nvPicPr>
          <p:cNvPr id="19" name="Picture 18"/>
          <p:cNvPicPr>
            <a:picLocks noChangeAspect="1"/>
          </p:cNvPicPr>
          <p:nvPr/>
        </p:nvPicPr>
        <p:blipFill rotWithShape="1">
          <a:blip r:embed="rId4"/>
          <a:srcRect l="13162" t="40215" r="13232" b="39167"/>
          <a:stretch/>
        </p:blipFill>
        <p:spPr>
          <a:xfrm>
            <a:off x="4666844" y="2081065"/>
            <a:ext cx="1727029" cy="373828"/>
          </a:xfrm>
          <a:prstGeom prst="rect">
            <a:avLst/>
          </a:prstGeom>
        </p:spPr>
      </p:pic>
      <p:pic>
        <p:nvPicPr>
          <p:cNvPr id="21" name="Picture 20"/>
          <p:cNvPicPr>
            <a:picLocks noChangeAspect="1"/>
          </p:cNvPicPr>
          <p:nvPr/>
        </p:nvPicPr>
        <p:blipFill>
          <a:blip r:embed="rId5"/>
          <a:stretch>
            <a:fillRect/>
          </a:stretch>
        </p:blipFill>
        <p:spPr>
          <a:xfrm>
            <a:off x="3390092" y="2027398"/>
            <a:ext cx="1124181" cy="374728"/>
          </a:xfrm>
          <a:prstGeom prst="rect">
            <a:avLst/>
          </a:prstGeom>
          <a:effectLst/>
        </p:spPr>
      </p:pic>
      <p:pic>
        <p:nvPicPr>
          <p:cNvPr id="22" name="Picture 21"/>
          <p:cNvPicPr>
            <a:picLocks noChangeAspect="1"/>
          </p:cNvPicPr>
          <p:nvPr/>
        </p:nvPicPr>
        <p:blipFill>
          <a:blip r:embed="rId6"/>
          <a:stretch>
            <a:fillRect/>
          </a:stretch>
        </p:blipFill>
        <p:spPr>
          <a:xfrm>
            <a:off x="6546444" y="1931597"/>
            <a:ext cx="1593763" cy="514238"/>
          </a:xfrm>
          <a:prstGeom prst="rect">
            <a:avLst/>
          </a:prstGeom>
        </p:spPr>
      </p:pic>
      <p:pic>
        <p:nvPicPr>
          <p:cNvPr id="24" name="Picture 3" descr="C:\Users\nwong\Dropbox\Business\Rouse\Marketing\logo- big - front cover.jpg"/>
          <p:cNvPicPr>
            <a:picLocks noChangeAspect="1" noChangeArrowheads="1"/>
          </p:cNvPicPr>
          <p:nvPr/>
        </p:nvPicPr>
        <p:blipFill>
          <a:blip r:embed="rId7" cstate="print"/>
          <a:srcRect/>
          <a:stretch>
            <a:fillRect/>
          </a:stretch>
        </p:blipFill>
        <p:spPr bwMode="auto">
          <a:xfrm>
            <a:off x="5992916" y="2588467"/>
            <a:ext cx="1367504" cy="283707"/>
          </a:xfrm>
          <a:prstGeom prst="rect">
            <a:avLst/>
          </a:prstGeom>
          <a:noFill/>
        </p:spPr>
      </p:pic>
      <p:sp>
        <p:nvSpPr>
          <p:cNvPr id="4" name="Rectangle 3"/>
          <p:cNvSpPr/>
          <p:nvPr/>
        </p:nvSpPr>
        <p:spPr>
          <a:xfrm>
            <a:off x="3952183" y="4212879"/>
            <a:ext cx="3865937" cy="861967"/>
          </a:xfrm>
          <a:prstGeom prst="rect">
            <a:avLst/>
          </a:prstGeom>
          <a:solidFill>
            <a:schemeClr val="bg1"/>
          </a:solidFill>
          <a:ln w="38100">
            <a:solidFill>
              <a:srgbClr val="01529B"/>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67" b="1" dirty="0">
                <a:solidFill>
                  <a:srgbClr val="1D4694"/>
                </a:solidFill>
                <a:latin typeface="Calibri" charset="0"/>
                <a:ea typeface="ＭＳ 明朝" charset="-128"/>
                <a:cs typeface="Times New Roman" charset="0"/>
              </a:rPr>
              <a:t>Mobile (USA)</a:t>
            </a:r>
            <a:r>
              <a:rPr lang="en-US" sz="1667" b="1" dirty="0">
                <a:solidFill>
                  <a:srgbClr val="6D6E71"/>
                </a:solidFill>
                <a:latin typeface="Calibri" charset="0"/>
                <a:ea typeface="ＭＳ 明朝" charset="-128"/>
                <a:cs typeface="Times New Roman" charset="0"/>
              </a:rPr>
              <a:t>: </a:t>
            </a:r>
            <a:r>
              <a:rPr lang="en-US" sz="1667" b="1" dirty="0">
                <a:latin typeface="Calibri" charset="0"/>
                <a:ea typeface="ＭＳ 明朝" charset="-128"/>
                <a:cs typeface="Times New Roman" charset="0"/>
              </a:rPr>
              <a:t>+1 713 498 </a:t>
            </a:r>
            <a:r>
              <a:rPr lang="en-US" sz="1667" b="1" dirty="0" smtClean="0">
                <a:latin typeface="Calibri" charset="0"/>
                <a:ea typeface="ＭＳ 明朝" charset="-128"/>
                <a:cs typeface="Times New Roman" charset="0"/>
              </a:rPr>
              <a:t>6047</a:t>
            </a:r>
            <a:endParaRPr lang="en-US" sz="1667" b="1" dirty="0">
              <a:latin typeface="Calibri" charset="0"/>
              <a:ea typeface="ＭＳ 明朝" charset="-128"/>
              <a:cs typeface="Times New Roman" charset="0"/>
            </a:endParaRPr>
          </a:p>
          <a:p>
            <a:r>
              <a:rPr lang="en-US" sz="1667" b="1" dirty="0" smtClean="0">
                <a:solidFill>
                  <a:srgbClr val="1D4694"/>
                </a:solidFill>
                <a:latin typeface="Calibri" charset="0"/>
                <a:ea typeface="ＭＳ 明朝" charset="-128"/>
                <a:cs typeface="Times New Roman" charset="0"/>
              </a:rPr>
              <a:t>WeChat</a:t>
            </a:r>
            <a:r>
              <a:rPr lang="en-US" sz="1667" b="1" dirty="0">
                <a:solidFill>
                  <a:srgbClr val="6D6E71"/>
                </a:solidFill>
                <a:latin typeface="Calibri" charset="0"/>
                <a:ea typeface="ＭＳ 明朝" charset="-128"/>
                <a:cs typeface="Times New Roman" charset="0"/>
              </a:rPr>
              <a:t>: </a:t>
            </a:r>
            <a:r>
              <a:rPr lang="en-US" sz="1667" b="1" dirty="0" err="1">
                <a:latin typeface="Calibri" charset="0"/>
                <a:ea typeface="ＭＳ 明朝" charset="-128"/>
                <a:cs typeface="Times New Roman" charset="0"/>
              </a:rPr>
              <a:t>erickrobinson</a:t>
            </a:r>
            <a:endParaRPr lang="en-US" sz="1667" b="1" dirty="0">
              <a:latin typeface="Calibri" charset="0"/>
              <a:ea typeface="ＭＳ 明朝" charset="-128"/>
              <a:cs typeface="Times New Roman" charset="0"/>
            </a:endParaRPr>
          </a:p>
          <a:p>
            <a:r>
              <a:rPr lang="en-US" sz="1667" b="1" dirty="0">
                <a:solidFill>
                  <a:srgbClr val="1D4694"/>
                </a:solidFill>
                <a:latin typeface="Calibri" charset="0"/>
                <a:ea typeface="ＭＳ 明朝" charset="-128"/>
                <a:cs typeface="Times New Roman" charset="0"/>
              </a:rPr>
              <a:t>Email</a:t>
            </a:r>
            <a:r>
              <a:rPr lang="en-US" sz="1667" b="1" dirty="0">
                <a:solidFill>
                  <a:srgbClr val="6D6E71"/>
                </a:solidFill>
                <a:latin typeface="Calibri" charset="0"/>
                <a:ea typeface="ＭＳ 明朝" charset="-128"/>
                <a:cs typeface="Times New Roman" charset="0"/>
              </a:rPr>
              <a:t>: </a:t>
            </a:r>
            <a:r>
              <a:rPr lang="en-US" sz="1667" b="1" dirty="0" err="1" smtClean="0">
                <a:latin typeface="Calibri" charset="0"/>
                <a:ea typeface="ＭＳ 明朝" charset="-128"/>
                <a:cs typeface="Times New Roman" charset="0"/>
              </a:rPr>
              <a:t>Erick.Robinson@BeijingEastIP.com</a:t>
            </a:r>
            <a:endParaRPr lang="en-US" sz="1667" b="1" dirty="0">
              <a:latin typeface="Calibri" charset="0"/>
              <a:ea typeface="ＭＳ 明朝" charset="-128"/>
              <a:cs typeface="Times New Roman" charset="0"/>
            </a:endParaRPr>
          </a:p>
        </p:txBody>
      </p:sp>
      <p:pic>
        <p:nvPicPr>
          <p:cNvPr id="26" name="Picture 2" descr="http://www.chinapatentblog.com/uploads/6/4/6/0/64605647/7757003.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9985" y="3086743"/>
            <a:ext cx="3561773" cy="816635"/>
          </a:xfrm>
          <a:prstGeom prst="rect">
            <a:avLst/>
          </a:prstGeom>
          <a:ln>
            <a:noFill/>
          </a:ln>
          <a:effectLst>
            <a:reflection blurRad="12700" stA="30000" endPos="30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F220FDF2-1AEC-CF41-BCFD-DFCF6E3F56E7}" type="slidenum">
              <a:rPr lang="en-US" smtClean="0"/>
              <a:t>2</a:t>
            </a:fld>
            <a:endParaRPr lang="en-US"/>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2394" y="2310027"/>
            <a:ext cx="745195" cy="745195"/>
          </a:xfrm>
          <a:prstGeom prst="rect">
            <a:avLst/>
          </a:prstGeom>
        </p:spPr>
      </p:pic>
    </p:spTree>
    <p:extLst>
      <p:ext uri="{BB962C8B-B14F-4D97-AF65-F5344CB8AC3E}">
        <p14:creationId xmlns:p14="http://schemas.microsoft.com/office/powerpoint/2010/main" val="166094109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30981" y="3528"/>
            <a:ext cx="8523515" cy="461665"/>
          </a:xfrm>
          <a:prstGeom prst="rect">
            <a:avLst/>
          </a:prstGeom>
          <a:noFill/>
        </p:spPr>
        <p:txBody>
          <a:bodyPr wrap="square" rtlCol="0">
            <a:spAutoFit/>
          </a:bodyPr>
          <a:lstStyle/>
          <a:p>
            <a:pPr algn="ctr"/>
            <a:r>
              <a:rPr lang="en-US" sz="2400" b="1" dirty="0" smtClean="0">
                <a:solidFill>
                  <a:schemeClr val="bg1"/>
                </a:solidFill>
              </a:rPr>
              <a:t>How Foreign Companies Can Be </a:t>
            </a:r>
            <a:r>
              <a:rPr lang="en-US" sz="2400" b="1" dirty="0">
                <a:solidFill>
                  <a:schemeClr val="bg1"/>
                </a:solidFill>
              </a:rPr>
              <a:t>a Friend to </a:t>
            </a:r>
            <a:r>
              <a:rPr lang="en-US" sz="2400" b="1" dirty="0" smtClean="0">
                <a:solidFill>
                  <a:schemeClr val="bg1"/>
                </a:solidFill>
              </a:rPr>
              <a:t>China:  An Example</a:t>
            </a:r>
            <a:endParaRPr lang="en-US" sz="2400" b="1" dirty="0">
              <a:solidFill>
                <a:schemeClr val="bg1"/>
              </a:solidFill>
            </a:endParaRPr>
          </a:p>
        </p:txBody>
      </p:sp>
      <p:sp>
        <p:nvSpPr>
          <p:cNvPr id="41" name="Subtitle 1"/>
          <p:cNvSpPr>
            <a:spLocks noGrp="1"/>
          </p:cNvSpPr>
          <p:nvPr>
            <p:ph type="subTitle" idx="4294967295"/>
          </p:nvPr>
        </p:nvSpPr>
        <p:spPr>
          <a:xfrm>
            <a:off x="345281" y="579879"/>
            <a:ext cx="8409215" cy="3913821"/>
          </a:xfrm>
        </p:spPr>
        <p:txBody>
          <a:bodyPr>
            <a:noAutofit/>
          </a:bodyPr>
          <a:lstStyle/>
          <a:p>
            <a:r>
              <a:rPr lang="en-US" sz="2000" dirty="0" smtClean="0"/>
              <a:t>Intel </a:t>
            </a:r>
            <a:r>
              <a:rPr lang="en-US" sz="2000" dirty="0"/>
              <a:t>bought a 20% stake in Tsinghua Unigroup a little over two years ago.  </a:t>
            </a:r>
            <a:endParaRPr lang="en-US" sz="2000" dirty="0" smtClean="0"/>
          </a:p>
          <a:p>
            <a:r>
              <a:rPr lang="en-US" sz="2000" dirty="0" smtClean="0"/>
              <a:t>I </a:t>
            </a:r>
            <a:r>
              <a:rPr lang="en-US" sz="2000" dirty="0"/>
              <a:t>have regularly called this move by Intel likely the best strategic move by an American company in China ever.  </a:t>
            </a:r>
            <a:endParaRPr lang="en-US" sz="2000" dirty="0" smtClean="0"/>
          </a:p>
          <a:p>
            <a:r>
              <a:rPr lang="en-US" sz="2000" dirty="0" smtClean="0"/>
              <a:t>Why</a:t>
            </a:r>
            <a:r>
              <a:rPr lang="en-US" sz="2000" dirty="0"/>
              <a:t>?  Other than the obvious, it </a:t>
            </a:r>
            <a:endParaRPr lang="en-US" sz="2000" dirty="0" smtClean="0"/>
          </a:p>
          <a:p>
            <a:pPr marL="685800" lvl="1" indent="-342900">
              <a:buFont typeface="+mj-lt"/>
              <a:buAutoNum type="arabicPeriod"/>
            </a:pPr>
            <a:r>
              <a:rPr lang="en-US" sz="2000" dirty="0"/>
              <a:t>I</a:t>
            </a:r>
            <a:r>
              <a:rPr lang="en-US" sz="2000" dirty="0" smtClean="0"/>
              <a:t>nstantly </a:t>
            </a:r>
            <a:r>
              <a:rPr lang="en-US" sz="2000" dirty="0"/>
              <a:t>made Intel a Chinese company (in part -- a very political part) and </a:t>
            </a:r>
          </a:p>
          <a:p>
            <a:pPr marL="685800" lvl="1" indent="-342900">
              <a:buFont typeface="+mj-lt"/>
              <a:buAutoNum type="arabicPeriod"/>
            </a:pPr>
            <a:r>
              <a:rPr lang="en-US" sz="2000" dirty="0"/>
              <a:t>G</a:t>
            </a:r>
            <a:r>
              <a:rPr lang="en-US" sz="2000" dirty="0" smtClean="0"/>
              <a:t>ave </a:t>
            </a:r>
            <a:r>
              <a:rPr lang="en-US" sz="2000" dirty="0"/>
              <a:t>Intel a remarkably direct conduit to the Chinese government.  </a:t>
            </a:r>
          </a:p>
          <a:p>
            <a:r>
              <a:rPr lang="en-US" sz="2000" dirty="0" smtClean="0"/>
              <a:t>This </a:t>
            </a:r>
            <a:r>
              <a:rPr lang="en-US" sz="2000" dirty="0"/>
              <a:t>latter point cannot be underestimated, as it should allow Intel to hear about any political or competitive problems much earlier.  </a:t>
            </a:r>
            <a:endParaRPr lang="en-US" sz="2000" dirty="0" smtClean="0"/>
          </a:p>
          <a:p>
            <a:r>
              <a:rPr lang="en-US" sz="2000" dirty="0" smtClean="0"/>
              <a:t>The </a:t>
            </a:r>
            <a:r>
              <a:rPr lang="en-US" sz="2000" dirty="0"/>
              <a:t>affiliated Tsinghua University is not just one of (if not </a:t>
            </a:r>
            <a:r>
              <a:rPr lang="en-US" sz="2000" i="1" dirty="0"/>
              <a:t>the</a:t>
            </a:r>
            <a:r>
              <a:rPr lang="en-US" sz="2000" dirty="0"/>
              <a:t>) top university in China, but it is very politically connected.  For example, it is the </a:t>
            </a:r>
            <a:r>
              <a:rPr lang="en-US" sz="2000" i="1" dirty="0"/>
              <a:t>alma mater </a:t>
            </a:r>
            <a:r>
              <a:rPr lang="en-US" sz="2000" dirty="0"/>
              <a:t>of President Xi Jinping.  </a:t>
            </a:r>
            <a:br>
              <a:rPr lang="en-US" sz="2000" dirty="0"/>
            </a:b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
        <p:nvSpPr>
          <p:cNvPr id="2" name="AutoShape 2" descr="Image result for yin yang"/>
          <p:cNvSpPr>
            <a:spLocks noChangeAspect="1" noChangeArrowheads="1"/>
          </p:cNvSpPr>
          <p:nvPr/>
        </p:nvSpPr>
        <p:spPr bwMode="auto">
          <a:xfrm>
            <a:off x="116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6308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fade">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fade">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3" end="3"/>
                                            </p:txEl>
                                          </p:spTgt>
                                        </p:tgtEl>
                                        <p:attrNameLst>
                                          <p:attrName>style.visibility</p:attrName>
                                        </p:attrNameLst>
                                      </p:cBhvr>
                                      <p:to>
                                        <p:strVal val="visible"/>
                                      </p:to>
                                    </p:set>
                                    <p:animEffect transition="in" filter="fade">
                                      <p:cBhvr>
                                        <p:cTn id="22" dur="500"/>
                                        <p:tgtEl>
                                          <p:spTgt spid="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xEl>
                                              <p:pRg st="4" end="4"/>
                                            </p:txEl>
                                          </p:spTgt>
                                        </p:tgtEl>
                                        <p:attrNameLst>
                                          <p:attrName>style.visibility</p:attrName>
                                        </p:attrNameLst>
                                      </p:cBhvr>
                                      <p:to>
                                        <p:strVal val="visible"/>
                                      </p:to>
                                    </p:set>
                                    <p:animEffect transition="in" filter="fade">
                                      <p:cBhvr>
                                        <p:cTn id="27" dur="500"/>
                                        <p:tgtEl>
                                          <p:spTgt spid="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xEl>
                                              <p:pRg st="5" end="5"/>
                                            </p:txEl>
                                          </p:spTgt>
                                        </p:tgtEl>
                                        <p:attrNameLst>
                                          <p:attrName>style.visibility</p:attrName>
                                        </p:attrNameLst>
                                      </p:cBhvr>
                                      <p:to>
                                        <p:strVal val="visible"/>
                                      </p:to>
                                    </p:set>
                                    <p:animEffect transition="in" filter="fade">
                                      <p:cBhvr>
                                        <p:cTn id="32" dur="500"/>
                                        <p:tgtEl>
                                          <p:spTgt spid="4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
                                            <p:txEl>
                                              <p:pRg st="6" end="6"/>
                                            </p:txEl>
                                          </p:spTgt>
                                        </p:tgtEl>
                                        <p:attrNameLst>
                                          <p:attrName>style.visibility</p:attrName>
                                        </p:attrNameLst>
                                      </p:cBhvr>
                                      <p:to>
                                        <p:strVal val="visible"/>
                                      </p:to>
                                    </p:set>
                                    <p:animEffect transition="in" filter="fade">
                                      <p:cBhvr>
                                        <p:cTn id="37" dur="500"/>
                                        <p:tgtEl>
                                          <p:spTgt spid="4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30981" y="3528"/>
            <a:ext cx="8523515" cy="461665"/>
          </a:xfrm>
          <a:prstGeom prst="rect">
            <a:avLst/>
          </a:prstGeom>
          <a:noFill/>
        </p:spPr>
        <p:txBody>
          <a:bodyPr wrap="square" rtlCol="0">
            <a:spAutoFit/>
          </a:bodyPr>
          <a:lstStyle/>
          <a:p>
            <a:pPr algn="ctr"/>
            <a:r>
              <a:rPr lang="en-US" sz="2400" b="1" dirty="0" smtClean="0">
                <a:solidFill>
                  <a:schemeClr val="bg1"/>
                </a:solidFill>
              </a:rPr>
              <a:t>Why Chinese IP Enforcement is Good for U.S. Companies</a:t>
            </a:r>
            <a:endParaRPr lang="en-US" sz="2400" b="1" dirty="0">
              <a:solidFill>
                <a:schemeClr val="bg1"/>
              </a:solidFill>
            </a:endParaRPr>
          </a:p>
        </p:txBody>
      </p:sp>
      <p:sp>
        <p:nvSpPr>
          <p:cNvPr id="41" name="Subtitle 1"/>
          <p:cNvSpPr>
            <a:spLocks noGrp="1"/>
          </p:cNvSpPr>
          <p:nvPr>
            <p:ph type="subTitle" idx="4294967295"/>
          </p:nvPr>
        </p:nvSpPr>
        <p:spPr>
          <a:xfrm>
            <a:off x="539591" y="924165"/>
            <a:ext cx="8409215" cy="3913821"/>
          </a:xfrm>
        </p:spPr>
        <p:txBody>
          <a:bodyPr>
            <a:noAutofit/>
          </a:bodyPr>
          <a:lstStyle/>
          <a:p>
            <a:pPr>
              <a:spcBef>
                <a:spcPts val="0"/>
              </a:spcBef>
              <a:spcAft>
                <a:spcPts val="1200"/>
              </a:spcAft>
            </a:pPr>
            <a:r>
              <a:rPr lang="en-US" sz="2400" dirty="0" smtClean="0"/>
              <a:t>Other than TIER</a:t>
            </a:r>
            <a:r>
              <a:rPr lang="mr-IN" sz="2400" dirty="0" smtClean="0"/>
              <a:t>…</a:t>
            </a:r>
            <a:r>
              <a:rPr lang="en-US" sz="2400" dirty="0" smtClean="0"/>
              <a:t>.</a:t>
            </a:r>
          </a:p>
          <a:p>
            <a:pPr>
              <a:spcBef>
                <a:spcPts val="0"/>
              </a:spcBef>
              <a:spcAft>
                <a:spcPts val="1200"/>
              </a:spcAft>
            </a:pPr>
            <a:r>
              <a:rPr lang="en-US" sz="2400" dirty="0" smtClean="0"/>
              <a:t>US companies can protect their IP</a:t>
            </a:r>
          </a:p>
          <a:p>
            <a:pPr>
              <a:spcBef>
                <a:spcPts val="0"/>
              </a:spcBef>
              <a:spcAft>
                <a:spcPts val="1200"/>
              </a:spcAft>
            </a:pPr>
            <a:r>
              <a:rPr lang="en-US" sz="2400" dirty="0" smtClean="0"/>
              <a:t>Contract enforcement is also very good</a:t>
            </a:r>
          </a:p>
          <a:p>
            <a:pPr>
              <a:spcBef>
                <a:spcPts val="0"/>
              </a:spcBef>
              <a:spcAft>
                <a:spcPts val="1200"/>
              </a:spcAft>
            </a:pPr>
            <a:r>
              <a:rPr lang="en-US" sz="2400" dirty="0" smtClean="0"/>
              <a:t>Keep it simple</a:t>
            </a:r>
          </a:p>
          <a:p>
            <a:pPr>
              <a:spcBef>
                <a:spcPts val="0"/>
              </a:spcBef>
              <a:spcAft>
                <a:spcPts val="1200"/>
              </a:spcAft>
            </a:pPr>
            <a:r>
              <a:rPr lang="en-US" sz="2400" dirty="0" smtClean="0"/>
              <a:t>Like the strike zone in baseball</a:t>
            </a:r>
          </a:p>
          <a:p>
            <a:pPr>
              <a:spcBef>
                <a:spcPts val="0"/>
              </a:spcBef>
              <a:spcAft>
                <a:spcPts val="1200"/>
              </a:spcAft>
            </a:pPr>
            <a:r>
              <a:rPr lang="en-US" sz="2400" dirty="0" smtClean="0"/>
              <a:t>All major problems may not be fair, but were predictable</a:t>
            </a:r>
            <a:r>
              <a:rPr lang="en-US" sz="3200" dirty="0"/>
              <a:t/>
            </a:r>
            <a:br>
              <a:rPr lang="en-US" sz="3200" dirty="0"/>
            </a:br>
            <a:endParaRPr lang="en-US" sz="32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
        <p:nvSpPr>
          <p:cNvPr id="2" name="AutoShape 2" descr="Image result for yin yang"/>
          <p:cNvSpPr>
            <a:spLocks noChangeAspect="1" noChangeArrowheads="1"/>
          </p:cNvSpPr>
          <p:nvPr/>
        </p:nvSpPr>
        <p:spPr bwMode="auto">
          <a:xfrm>
            <a:off x="116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74060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fade">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fade">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3" end="3"/>
                                            </p:txEl>
                                          </p:spTgt>
                                        </p:tgtEl>
                                        <p:attrNameLst>
                                          <p:attrName>style.visibility</p:attrName>
                                        </p:attrNameLst>
                                      </p:cBhvr>
                                      <p:to>
                                        <p:strVal val="visible"/>
                                      </p:to>
                                    </p:set>
                                    <p:animEffect transition="in" filter="fade">
                                      <p:cBhvr>
                                        <p:cTn id="22" dur="500"/>
                                        <p:tgtEl>
                                          <p:spTgt spid="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xEl>
                                              <p:pRg st="4" end="4"/>
                                            </p:txEl>
                                          </p:spTgt>
                                        </p:tgtEl>
                                        <p:attrNameLst>
                                          <p:attrName>style.visibility</p:attrName>
                                        </p:attrNameLst>
                                      </p:cBhvr>
                                      <p:to>
                                        <p:strVal val="visible"/>
                                      </p:to>
                                    </p:set>
                                    <p:animEffect transition="in" filter="fade">
                                      <p:cBhvr>
                                        <p:cTn id="27" dur="500"/>
                                        <p:tgtEl>
                                          <p:spTgt spid="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xEl>
                                              <p:pRg st="5" end="5"/>
                                            </p:txEl>
                                          </p:spTgt>
                                        </p:tgtEl>
                                        <p:attrNameLst>
                                          <p:attrName>style.visibility</p:attrName>
                                        </p:attrNameLst>
                                      </p:cBhvr>
                                      <p:to>
                                        <p:strVal val="visible"/>
                                      </p:to>
                                    </p:set>
                                    <p:animEffect transition="in" filter="fade">
                                      <p:cBhvr>
                                        <p:cTn id="32" dur="500"/>
                                        <p:tgtEl>
                                          <p:spTgt spid="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5" descr="ppt图8大.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989" y="285570"/>
            <a:ext cx="7430022" cy="51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文本框 1"/>
          <p:cNvSpPr txBox="1">
            <a:spLocks noChangeArrowheads="1"/>
          </p:cNvSpPr>
          <p:nvPr/>
        </p:nvSpPr>
        <p:spPr bwMode="auto">
          <a:xfrm>
            <a:off x="2695444" y="90235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eaLnBrk="1" hangingPunct="1"/>
            <a:endParaRPr kumimoji="1" lang="zh-CN" altLang="en-US" sz="1350">
              <a:latin typeface="Calibri" charset="0"/>
            </a:endParaRPr>
          </a:p>
        </p:txBody>
      </p:sp>
      <p:pic>
        <p:nvPicPr>
          <p:cNvPr id="23556" name="图片 9" descr="ppt图10.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3033" y="574912"/>
            <a:ext cx="4282979" cy="117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5"/>
          <p:cNvSpPr txBox="1">
            <a:spLocks noChangeArrowheads="1"/>
          </p:cNvSpPr>
          <p:nvPr/>
        </p:nvSpPr>
        <p:spPr bwMode="auto">
          <a:xfrm>
            <a:off x="1821463" y="574912"/>
            <a:ext cx="4593754" cy="13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49" tIns="27874" rIns="55749" bIns="2787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just" eaLnBrk="1" hangingPunct="1">
              <a:lnSpc>
                <a:spcPct val="150000"/>
              </a:lnSpc>
            </a:pPr>
            <a:r>
              <a:rPr lang="zh-CN" altLang="en-US" sz="4500" b="1">
                <a:solidFill>
                  <a:schemeClr val="bg1"/>
                </a:solidFill>
              </a:rPr>
              <a:t>     </a:t>
            </a:r>
            <a:r>
              <a:rPr lang="en-US" altLang="zh-CN" sz="4500" b="1">
                <a:solidFill>
                  <a:schemeClr val="bg1"/>
                </a:solidFill>
              </a:rPr>
              <a:t>THANK YOU!</a:t>
            </a:r>
            <a:endParaRPr lang="zh-CN" altLang="en-US" sz="4500" b="1">
              <a:solidFill>
                <a:schemeClr val="bg1"/>
              </a:solidFill>
            </a:endParaRPr>
          </a:p>
          <a:p>
            <a:pPr algn="just" eaLnBrk="1" hangingPunct="1">
              <a:lnSpc>
                <a:spcPct val="150000"/>
              </a:lnSpc>
            </a:pPr>
            <a:endParaRPr lang="zh-CN" altLang="en-US" sz="1200" b="1">
              <a:solidFill>
                <a:srgbClr val="FFFF00"/>
              </a:solidFill>
              <a:latin typeface="新宋体" charset="-122"/>
              <a:ea typeface="新宋体" charset="-122"/>
            </a:endParaRPr>
          </a:p>
        </p:txBody>
      </p:sp>
      <p:sp>
        <p:nvSpPr>
          <p:cNvPr id="12" name="矩形 11"/>
          <p:cNvSpPr>
            <a:spLocks noChangeArrowheads="1"/>
          </p:cNvSpPr>
          <p:nvPr/>
        </p:nvSpPr>
        <p:spPr bwMode="auto">
          <a:xfrm>
            <a:off x="856989" y="3982720"/>
            <a:ext cx="7430022" cy="1446711"/>
          </a:xfrm>
          <a:prstGeom prst="rect">
            <a:avLst/>
          </a:prstGeom>
          <a:solidFill>
            <a:srgbClr val="FFFFFF">
              <a:alpha val="70195"/>
            </a:srgbClr>
          </a:solidFill>
          <a:ln>
            <a:noFill/>
          </a:ln>
          <a:effectLst>
            <a:outerShdw blurRad="63500" dist="23000" dir="5400000" algn="ctr"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34292" tIns="34292" rIns="34292" bIns="34292" anchor="ctr"/>
          <a:lstStyle/>
          <a:p>
            <a:pPr marL="342905" hangingPunct="0">
              <a:defRPr/>
            </a:pPr>
            <a:endParaRPr lang="zh-CN" altLang="en-US" sz="1350">
              <a:solidFill>
                <a:srgbClr val="000000"/>
              </a:solidFill>
              <a:latin typeface="Calibri" pitchFamily="34" charset="0"/>
              <a:cs typeface="Calibri" pitchFamily="34" charset="0"/>
              <a:sym typeface="Calibri" pitchFamily="34" charset="0"/>
            </a:endParaRPr>
          </a:p>
        </p:txBody>
      </p:sp>
      <p:sp>
        <p:nvSpPr>
          <p:cNvPr id="23559" name="矩形 4"/>
          <p:cNvSpPr>
            <a:spLocks noChangeArrowheads="1"/>
          </p:cNvSpPr>
          <p:nvPr/>
        </p:nvSpPr>
        <p:spPr bwMode="auto">
          <a:xfrm>
            <a:off x="967543" y="5100483"/>
            <a:ext cx="4483017"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r" eaLnBrk="1" hangingPunct="1">
              <a:lnSpc>
                <a:spcPts val="2550"/>
              </a:lnSpc>
            </a:pPr>
            <a:r>
              <a:rPr lang="en-US" altLang="zh-CN" sz="1200" b="1" dirty="0" err="1">
                <a:solidFill>
                  <a:srgbClr val="00529C"/>
                </a:solidFill>
                <a:latin typeface="Arial Narrow" charset="0"/>
                <a:sym typeface="Calibri" charset="0"/>
              </a:rPr>
              <a:t>www.beijingeastip.com</a:t>
            </a:r>
            <a:endParaRPr lang="en-US" altLang="zh-CN" sz="1200" b="1" dirty="0">
              <a:solidFill>
                <a:srgbClr val="00529C"/>
              </a:solidFill>
              <a:latin typeface="Arial Narrow" charset="0"/>
              <a:sym typeface="Calibri" charset="0"/>
            </a:endParaRPr>
          </a:p>
        </p:txBody>
      </p:sp>
      <p:pic>
        <p:nvPicPr>
          <p:cNvPr id="23560" name="Picture 12" descr="logo@2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3246" y="4488771"/>
            <a:ext cx="4300839" cy="64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8"/>
          <p:cNvSpPr txBox="1">
            <a:spLocks noChangeArrowheads="1"/>
          </p:cNvSpPr>
          <p:nvPr/>
        </p:nvSpPr>
        <p:spPr bwMode="auto">
          <a:xfrm>
            <a:off x="2913653" y="4102758"/>
            <a:ext cx="3541739" cy="34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x-none" sz="1637" b="1" dirty="0" err="1">
                <a:solidFill>
                  <a:srgbClr val="00529C"/>
                </a:solidFill>
                <a:latin typeface="Palatino Linotype" charset="0"/>
              </a:rPr>
              <a:t>Erick.Robinson@BeijingEastIP.com</a:t>
            </a:r>
            <a:endParaRPr lang="en-US" altLang="x-none" sz="1637" b="1" dirty="0">
              <a:solidFill>
                <a:srgbClr val="00529C"/>
              </a:solidFill>
              <a:latin typeface="Palatino Linotype" charset="0"/>
            </a:endParaRPr>
          </a:p>
        </p:txBody>
      </p:sp>
      <p:sp>
        <p:nvSpPr>
          <p:cNvPr id="4" name="Rectangle 3"/>
          <p:cNvSpPr/>
          <p:nvPr/>
        </p:nvSpPr>
        <p:spPr>
          <a:xfrm>
            <a:off x="8297591" y="4824732"/>
            <a:ext cx="502715" cy="596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9"/>
          </a:p>
        </p:txBody>
      </p:sp>
    </p:spTree>
    <p:extLst>
      <p:ext uri="{BB962C8B-B14F-4D97-AF65-F5344CB8AC3E}">
        <p14:creationId xmlns:p14="http://schemas.microsoft.com/office/powerpoint/2010/main" val="1786224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762000" y="654371"/>
            <a:ext cx="3714750" cy="3238500"/>
          </a:xfrm>
        </p:spPr>
        <p:txBody>
          <a:bodyPr/>
          <a:lstStyle/>
          <a:p>
            <a:r>
              <a:rPr lang="en-US" altLang="zh-CN" b="1" dirty="0" smtClean="0">
                <a:solidFill>
                  <a:srgbClr val="1D4694"/>
                </a:solidFill>
              </a:rPr>
              <a:t>High win rate (75% - 95%)</a:t>
            </a:r>
          </a:p>
          <a:p>
            <a:r>
              <a:rPr lang="en-US" altLang="zh-CN" dirty="0" smtClean="0"/>
              <a:t>Foreign plaintiffs win more than Chinese plaintiffs (but must do their homework)</a:t>
            </a:r>
          </a:p>
          <a:p>
            <a:r>
              <a:rPr lang="en-US" altLang="zh-CN" b="1" dirty="0" smtClean="0">
                <a:solidFill>
                  <a:srgbClr val="1D4694"/>
                </a:solidFill>
              </a:rPr>
              <a:t>Virtually guaranteed injunctions (99%)</a:t>
            </a:r>
          </a:p>
          <a:p>
            <a:r>
              <a:rPr lang="en-US" altLang="zh-CN" b="1" dirty="0" smtClean="0">
                <a:solidFill>
                  <a:srgbClr val="1D4694"/>
                </a:solidFill>
              </a:rPr>
              <a:t>Short time from filing to trial/judgment (6-14 months)</a:t>
            </a:r>
          </a:p>
          <a:p>
            <a:r>
              <a:rPr lang="en-US" altLang="zh-CN" dirty="0" smtClean="0"/>
              <a:t>Sparse discovery = </a:t>
            </a:r>
            <a:r>
              <a:rPr lang="en-US" altLang="zh-CN" b="1" dirty="0" smtClean="0">
                <a:solidFill>
                  <a:srgbClr val="011893"/>
                </a:solidFill>
              </a:rPr>
              <a:t>Low cost</a:t>
            </a:r>
          </a:p>
          <a:p>
            <a:r>
              <a:rPr lang="en-US" altLang="zh-CN" b="1" dirty="0" smtClean="0">
                <a:solidFill>
                  <a:srgbClr val="1D4694"/>
                </a:solidFill>
              </a:rPr>
              <a:t>Validity challenges are often not complete until after judgment (and injunction)</a:t>
            </a:r>
          </a:p>
          <a:p>
            <a:r>
              <a:rPr lang="en-US" altLang="zh-CN" b="1" dirty="0" smtClean="0">
                <a:solidFill>
                  <a:srgbClr val="1D4694"/>
                </a:solidFill>
              </a:rPr>
              <a:t>Dominant Chinese market </a:t>
            </a:r>
            <a:r>
              <a:rPr lang="en-US" altLang="zh-CN" dirty="0" smtClean="0"/>
              <a:t>for sales (largest worldwide for many electronics) and manufacturing (largest worldwide)</a:t>
            </a:r>
          </a:p>
          <a:p>
            <a:endParaRPr lang="en-US" altLang="zh-CN" dirty="0" smtClean="0"/>
          </a:p>
          <a:p>
            <a:endParaRPr lang="en-US" altLang="zh-CN" dirty="0" smtClean="0"/>
          </a:p>
          <a:p>
            <a:endParaRPr lang="en-US" altLang="zh-CN" dirty="0" smtClean="0"/>
          </a:p>
        </p:txBody>
      </p:sp>
      <p:sp>
        <p:nvSpPr>
          <p:cNvPr id="13" name="Content Placeholder 2"/>
          <p:cNvSpPr txBox="1">
            <a:spLocks/>
          </p:cNvSpPr>
          <p:nvPr/>
        </p:nvSpPr>
        <p:spPr>
          <a:xfrm>
            <a:off x="4361392" y="650589"/>
            <a:ext cx="3619500" cy="2153996"/>
          </a:xfrm>
          <a:prstGeom prst="rect">
            <a:avLst/>
          </a:prstGeom>
        </p:spPr>
        <p:txBody>
          <a:bodyPr vert="horz" lIns="57150" tIns="28575" rIns="57150" bIns="28575" rtlCol="0">
            <a:noAutofit/>
          </a:bodyPr>
          <a:lstStyle>
            <a:lvl1pPr marL="342900" indent="-342900" algn="l" defTabSz="914400" rtl="0" eaLnBrk="1" latinLnBrk="0" hangingPunct="1">
              <a:spcBef>
                <a:spcPts val="1200"/>
              </a:spcBef>
              <a:buFont typeface="Arial" pitchFamily="34" charset="0"/>
              <a:buChar char="•"/>
              <a:defRPr sz="2000" kern="1200">
                <a:solidFill>
                  <a:srgbClr val="4D4D4D"/>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SzPct val="50000"/>
              <a:buFont typeface="Wingdings" pitchFamily="2" charset="2"/>
              <a:buChar char="n"/>
              <a:defRPr sz="16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667" dirty="0"/>
              <a:t>Specialized IP Courts and judges that take pride in their skill and fairness (</a:t>
            </a:r>
            <a:r>
              <a:rPr lang="en-US" altLang="zh-CN" sz="1667" b="1" dirty="0">
                <a:solidFill>
                  <a:srgbClr val="1D4694"/>
                </a:solidFill>
              </a:rPr>
              <a:t>no discrimination against NPEs</a:t>
            </a:r>
            <a:r>
              <a:rPr lang="en-US" altLang="zh-CN" sz="1667" dirty="0"/>
              <a:t>)</a:t>
            </a:r>
          </a:p>
          <a:p>
            <a:r>
              <a:rPr lang="en-US" altLang="zh-CN" sz="1667" dirty="0"/>
              <a:t>Although a civil law system, judges seek out and respect prior decisions</a:t>
            </a:r>
          </a:p>
          <a:p>
            <a:r>
              <a:rPr lang="en-US" altLang="zh-CN" sz="1667" dirty="0"/>
              <a:t>Government has demanded that the courts be fair and create a strong enforcement system</a:t>
            </a:r>
          </a:p>
          <a:p>
            <a:r>
              <a:rPr lang="en-US" altLang="zh-CN" sz="1667" dirty="0"/>
              <a:t>Forum shopping available (a Best Buy in Longview…)</a:t>
            </a:r>
          </a:p>
          <a:p>
            <a:r>
              <a:rPr lang="en-US" altLang="zh-CN" sz="1667" dirty="0"/>
              <a:t>Pre-trial asset freeze available – freezing bank accounts, inventory a useful negotiating tactic</a:t>
            </a:r>
          </a:p>
          <a:p>
            <a:pPr marL="287062" indent="-287062">
              <a:spcAft>
                <a:spcPts val="375"/>
              </a:spcAft>
              <a:buFont typeface="Arial" charset="0"/>
              <a:buChar char="•"/>
            </a:pPr>
            <a:r>
              <a:rPr lang="en-US" sz="1667" dirty="0"/>
              <a:t>System for blocking goods due for export at Customs is well developed</a:t>
            </a:r>
            <a:endParaRPr lang="en-US" altLang="zh-CN" sz="1667" dirty="0"/>
          </a:p>
          <a:p>
            <a:endParaRPr lang="en-US" altLang="zh-CN" sz="1667" dirty="0"/>
          </a:p>
          <a:p>
            <a:endParaRPr lang="en-US" altLang="zh-CN" sz="1667" dirty="0"/>
          </a:p>
        </p:txBody>
      </p:sp>
      <p:sp>
        <p:nvSpPr>
          <p:cNvPr id="5" name="Rectangle 2"/>
          <p:cNvSpPr txBox="1">
            <a:spLocks noChangeArrowheads="1"/>
          </p:cNvSpPr>
          <p:nvPr/>
        </p:nvSpPr>
        <p:spPr bwMode="black">
          <a:xfrm>
            <a:off x="813329" y="-28611"/>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Why China?</a:t>
            </a:r>
          </a:p>
        </p:txBody>
      </p:sp>
      <p:sp>
        <p:nvSpPr>
          <p:cNvPr id="2" name="Rounded Rectangle 1"/>
          <p:cNvSpPr/>
          <p:nvPr/>
        </p:nvSpPr>
        <p:spPr>
          <a:xfrm>
            <a:off x="971020" y="678102"/>
            <a:ext cx="2415646" cy="300983"/>
          </a:xfrm>
          <a:prstGeom prst="roundRect">
            <a:avLst/>
          </a:prstGeom>
          <a:solidFill>
            <a:srgbClr val="0070C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9" name="Rounded Rectangle 8"/>
          <p:cNvSpPr/>
          <p:nvPr/>
        </p:nvSpPr>
        <p:spPr>
          <a:xfrm>
            <a:off x="962024" y="1075272"/>
            <a:ext cx="3227388" cy="645958"/>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0" name="Rounded Rectangle 9"/>
          <p:cNvSpPr/>
          <p:nvPr/>
        </p:nvSpPr>
        <p:spPr>
          <a:xfrm>
            <a:off x="971020" y="1784032"/>
            <a:ext cx="3390371" cy="322650"/>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1" name="Rounded Rectangle 10"/>
          <p:cNvSpPr/>
          <p:nvPr/>
        </p:nvSpPr>
        <p:spPr>
          <a:xfrm>
            <a:off x="971021" y="2202868"/>
            <a:ext cx="3218392" cy="482350"/>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4" name="Rounded Rectangle 13"/>
          <p:cNvSpPr/>
          <p:nvPr/>
        </p:nvSpPr>
        <p:spPr>
          <a:xfrm>
            <a:off x="971021" y="2748020"/>
            <a:ext cx="2526242" cy="293233"/>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5" name="Rounded Rectangle 14"/>
          <p:cNvSpPr/>
          <p:nvPr/>
        </p:nvSpPr>
        <p:spPr>
          <a:xfrm>
            <a:off x="962025" y="3104055"/>
            <a:ext cx="3236383" cy="788816"/>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6" name="Rounded Rectangle 15"/>
          <p:cNvSpPr/>
          <p:nvPr/>
        </p:nvSpPr>
        <p:spPr>
          <a:xfrm>
            <a:off x="947738" y="3900939"/>
            <a:ext cx="3264958" cy="1073733"/>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7" name="Rounded Rectangle 16"/>
          <p:cNvSpPr/>
          <p:nvPr/>
        </p:nvSpPr>
        <p:spPr>
          <a:xfrm>
            <a:off x="4573058" y="658145"/>
            <a:ext cx="3215745" cy="812938"/>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 name="Rounded Rectangle 17"/>
          <p:cNvSpPr/>
          <p:nvPr/>
        </p:nvSpPr>
        <p:spPr>
          <a:xfrm>
            <a:off x="4570411" y="1561944"/>
            <a:ext cx="3218393" cy="544738"/>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 name="Rounded Rectangle 18"/>
          <p:cNvSpPr/>
          <p:nvPr/>
        </p:nvSpPr>
        <p:spPr>
          <a:xfrm>
            <a:off x="4570411" y="2229518"/>
            <a:ext cx="3311525" cy="743514"/>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0" name="Rounded Rectangle 19"/>
          <p:cNvSpPr/>
          <p:nvPr/>
        </p:nvSpPr>
        <p:spPr>
          <a:xfrm>
            <a:off x="4571469" y="3089825"/>
            <a:ext cx="3311525" cy="557460"/>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1" name="Rounded Rectangle 20"/>
          <p:cNvSpPr/>
          <p:nvPr/>
        </p:nvSpPr>
        <p:spPr>
          <a:xfrm>
            <a:off x="4570411" y="3755508"/>
            <a:ext cx="3311525" cy="796453"/>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2" name="Rounded Rectangle 21"/>
          <p:cNvSpPr/>
          <p:nvPr/>
        </p:nvSpPr>
        <p:spPr>
          <a:xfrm>
            <a:off x="4570411" y="4660184"/>
            <a:ext cx="3311525" cy="504483"/>
          </a:xfrm>
          <a:prstGeom prst="roundRect">
            <a:avLst/>
          </a:prstGeom>
          <a:solidFill>
            <a:srgbClr val="238EEA">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980153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5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1015339" y="-23313"/>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solidFill>
                <a:srgbClr val="717171"/>
              </a:solidFill>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China Welcomes Foreign Plaintiffs</a:t>
            </a:r>
          </a:p>
        </p:txBody>
      </p:sp>
      <p:pic>
        <p:nvPicPr>
          <p:cNvPr id="26" name="Picture 25"/>
          <p:cNvPicPr>
            <a:picLocks noChangeAspect="1"/>
          </p:cNvPicPr>
          <p:nvPr/>
        </p:nvPicPr>
        <p:blipFill>
          <a:blip r:embed="rId2"/>
          <a:stretch>
            <a:fillRect/>
          </a:stretch>
        </p:blipFill>
        <p:spPr>
          <a:xfrm>
            <a:off x="1015338" y="784198"/>
            <a:ext cx="3975260" cy="2550454"/>
          </a:xfrm>
          <a:prstGeom prst="rect">
            <a:avLst/>
          </a:prstGeom>
          <a:ln w="6350" cap="sq" cmpd="sng">
            <a:solidFill>
              <a:schemeClr val="bg1">
                <a:lumMod val="75000"/>
              </a:schemeClr>
            </a:solidFill>
            <a:prstDash val="solid"/>
            <a:miter lim="800000"/>
          </a:ln>
          <a:effectLst>
            <a:outerShdw blurRad="50800" dist="38100" dir="2700000" algn="tl" rotWithShape="0">
              <a:prstClr val="black">
                <a:alpha val="40000"/>
              </a:prstClr>
            </a:outerShdw>
          </a:effectLst>
        </p:spPr>
      </p:pic>
      <p:sp>
        <p:nvSpPr>
          <p:cNvPr id="27" name="Oval 26"/>
          <p:cNvSpPr/>
          <p:nvPr/>
        </p:nvSpPr>
        <p:spPr>
          <a:xfrm>
            <a:off x="1056142" y="2072786"/>
            <a:ext cx="859442" cy="266131"/>
          </a:xfrm>
          <a:prstGeom prst="ellipse">
            <a:avLst/>
          </a:prstGeom>
          <a:noFill/>
          <a:ln w="38100">
            <a:solidFill>
              <a:srgbClr val="FF0000"/>
            </a:solidFill>
          </a:ln>
          <a:effectLst>
            <a:outerShdw blurRad="38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p:cNvSpPr/>
          <p:nvPr/>
        </p:nvSpPr>
        <p:spPr>
          <a:xfrm>
            <a:off x="1056142" y="3350937"/>
            <a:ext cx="6435396" cy="194990"/>
          </a:xfrm>
          <a:prstGeom prst="rect">
            <a:avLst/>
          </a:prstGeom>
        </p:spPr>
        <p:txBody>
          <a:bodyPr wrap="square">
            <a:spAutoFit/>
          </a:bodyPr>
          <a:lstStyle/>
          <a:p>
            <a:r>
              <a:rPr lang="en-US" sz="667" dirty="0">
                <a:hlinkClick r:id="rId3"/>
              </a:rPr>
              <a:t>http://</a:t>
            </a:r>
            <a:r>
              <a:rPr lang="en-US" sz="667" dirty="0">
                <a:solidFill>
                  <a:srgbClr val="002060"/>
                </a:solidFill>
                <a:hlinkClick r:id="rId3"/>
              </a:rPr>
              <a:t>www.iam-media.com/blog/Detail.aspx?g=8dc59dc8-6405-4b86-b241-27e89afc6089</a:t>
            </a:r>
            <a:r>
              <a:rPr lang="en-US" sz="667" dirty="0"/>
              <a:t> </a:t>
            </a:r>
          </a:p>
        </p:txBody>
      </p:sp>
      <p:sp>
        <p:nvSpPr>
          <p:cNvPr id="17" name="Folded Corner 62"/>
          <p:cNvSpPr/>
          <p:nvPr/>
        </p:nvSpPr>
        <p:spPr bwMode="auto">
          <a:xfrm>
            <a:off x="2355155" y="3622276"/>
            <a:ext cx="6059428" cy="1425975"/>
          </a:xfrm>
          <a:prstGeom prst="foldedCorner">
            <a:avLst>
              <a:gd name="adj" fmla="val 24539"/>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isometricOffAxis1Right">
              <a:rot lat="21000000" lon="20639955" rev="120000"/>
            </a:camera>
            <a:lightRig rig="threePt" dir="t"/>
          </a:scene3d>
        </p:spPr>
        <p:txBody>
          <a:bodyPr/>
          <a:lstStyle/>
          <a:p>
            <a:pPr eaLnBrk="0" hangingPunct="0">
              <a:defRPr/>
            </a:pPr>
            <a:endParaRPr lang="en-US" sz="1667">
              <a:ea typeface="ＭＳ Ｐゴシック" pitchFamily="-107" charset="-128"/>
            </a:endParaRPr>
          </a:p>
        </p:txBody>
      </p:sp>
      <p:sp>
        <p:nvSpPr>
          <p:cNvPr id="18" name="Rectangle 17"/>
          <p:cNvSpPr/>
          <p:nvPr/>
        </p:nvSpPr>
        <p:spPr>
          <a:xfrm>
            <a:off x="2564995" y="5102515"/>
            <a:ext cx="6435396" cy="194990"/>
          </a:xfrm>
          <a:prstGeom prst="rect">
            <a:avLst/>
          </a:prstGeom>
        </p:spPr>
        <p:txBody>
          <a:bodyPr wrap="square" lIns="0" rIns="0">
            <a:spAutoFit/>
          </a:bodyPr>
          <a:lstStyle/>
          <a:p>
            <a:r>
              <a:rPr lang="en-US" sz="667" dirty="0">
                <a:solidFill>
                  <a:srgbClr val="002060"/>
                </a:solidFill>
                <a:hlinkClick r:id="rId4"/>
              </a:rPr>
              <a:t>http://www.corpcounsel.com/id=1202764600143/IP-Litigation-in-China-Foreign-Companies-Still-Face-Challenges?mcode=0&amp;curindex=0&amp;curpage=ALL</a:t>
            </a:r>
            <a:endParaRPr lang="en-US" sz="667" dirty="0">
              <a:solidFill>
                <a:srgbClr val="002060"/>
              </a:solidFill>
            </a:endParaRPr>
          </a:p>
        </p:txBody>
      </p:sp>
      <p:sp>
        <p:nvSpPr>
          <p:cNvPr id="19" name="Rectangle 18"/>
          <p:cNvSpPr/>
          <p:nvPr/>
        </p:nvSpPr>
        <p:spPr>
          <a:xfrm>
            <a:off x="2564995" y="3696480"/>
            <a:ext cx="5748962" cy="1579920"/>
          </a:xfrm>
          <a:prstGeom prst="rect">
            <a:avLst/>
          </a:prstGeom>
        </p:spPr>
        <p:txBody>
          <a:bodyPr wrap="square">
            <a:spAutoFit/>
          </a:bodyPr>
          <a:lstStyle/>
          <a:p>
            <a:pPr>
              <a:spcBef>
                <a:spcPts val="500"/>
              </a:spcBef>
              <a:spcAft>
                <a:spcPts val="500"/>
              </a:spcAft>
            </a:pPr>
            <a:r>
              <a:rPr lang="en-US" altLang="zh-CN" sz="1000" dirty="0">
                <a:latin typeface="Calibri" panose="020F0502020204030204" pitchFamily="34" charset="0"/>
              </a:rPr>
              <a:t>One study that suggests foreign companies are now better able to protect their intellectual property was done by the London-based law firm Rouse. In analyzing 346 first-instance patent infringement cases initiated by foreign plaintiffs between 2006 and 2014, the firm, which runs the Beijing-based intellectual properties litigation database CIELA, found </a:t>
            </a:r>
            <a:r>
              <a:rPr lang="en-US" altLang="zh-CN" sz="1000" b="1" dirty="0">
                <a:latin typeface="Calibri" panose="020F0502020204030204" pitchFamily="34" charset="0"/>
              </a:rPr>
              <a:t>an 82 percent win rate</a:t>
            </a:r>
            <a:r>
              <a:rPr lang="en-US" altLang="zh-CN" sz="1000" dirty="0">
                <a:latin typeface="Calibri" panose="020F0502020204030204" pitchFamily="34" charset="0"/>
              </a:rPr>
              <a:t> (282 cases). </a:t>
            </a:r>
          </a:p>
          <a:p>
            <a:pPr>
              <a:spcBef>
                <a:spcPts val="500"/>
              </a:spcBef>
              <a:spcAft>
                <a:spcPts val="500"/>
              </a:spcAft>
            </a:pPr>
            <a:r>
              <a:rPr lang="en-US" altLang="zh-CN" sz="1000" dirty="0">
                <a:latin typeface="Calibri" panose="020F0502020204030204" pitchFamily="34" charset="0"/>
              </a:rPr>
              <a:t>In a separate study, Beijing-based </a:t>
            </a:r>
            <a:r>
              <a:rPr lang="en-US" altLang="zh-CN" sz="1000" dirty="0" err="1">
                <a:latin typeface="Calibri" panose="020F0502020204030204" pitchFamily="34" charset="0"/>
              </a:rPr>
              <a:t>Kangxin</a:t>
            </a:r>
            <a:r>
              <a:rPr lang="en-US" altLang="zh-CN" sz="1000" dirty="0">
                <a:latin typeface="Calibri" panose="020F0502020204030204" pitchFamily="34" charset="0"/>
              </a:rPr>
              <a:t> Intellectual Property Agency Co. Ltd., an affiliate of law firm </a:t>
            </a:r>
            <a:r>
              <a:rPr lang="en-US" altLang="zh-CN" sz="1000" dirty="0" err="1">
                <a:latin typeface="Calibri" panose="020F0502020204030204" pitchFamily="34" charset="0"/>
              </a:rPr>
              <a:t>Kangxin</a:t>
            </a:r>
            <a:r>
              <a:rPr lang="en-US" altLang="zh-CN" sz="1000" dirty="0">
                <a:latin typeface="Calibri" panose="020F0502020204030204" pitchFamily="34" charset="0"/>
              </a:rPr>
              <a:t> Partners, found an </a:t>
            </a:r>
            <a:r>
              <a:rPr lang="en-US" altLang="zh-CN" sz="1000" b="1" dirty="0">
                <a:latin typeface="Calibri" panose="020F0502020204030204" pitchFamily="34" charset="0"/>
              </a:rPr>
              <a:t>89 percent win rate </a:t>
            </a:r>
            <a:r>
              <a:rPr lang="en-US" altLang="zh-CN" sz="1000" dirty="0">
                <a:latin typeface="Calibri" panose="020F0502020204030204" pitchFamily="34" charset="0"/>
              </a:rPr>
              <a:t>in 114 first-instance patent cases initiated    by foreign plaintiffs (102 cases won) between 2013 and 2015.</a:t>
            </a:r>
          </a:p>
          <a:p>
            <a:pPr>
              <a:spcBef>
                <a:spcPts val="500"/>
              </a:spcBef>
              <a:spcAft>
                <a:spcPts val="500"/>
              </a:spcAft>
            </a:pPr>
            <a:endParaRPr lang="en-US" altLang="zh-CN" sz="1000" dirty="0">
              <a:latin typeface="Calibri" panose="020F0502020204030204" pitchFamily="34" charset="0"/>
            </a:endParaRPr>
          </a:p>
        </p:txBody>
      </p:sp>
      <p:pic>
        <p:nvPicPr>
          <p:cNvPr id="20" name="Picture 19"/>
          <p:cNvPicPr>
            <a:picLocks noChangeAspect="1"/>
          </p:cNvPicPr>
          <p:nvPr/>
        </p:nvPicPr>
        <p:blipFill>
          <a:blip r:embed="rId5"/>
          <a:stretch>
            <a:fillRect/>
          </a:stretch>
        </p:blipFill>
        <p:spPr>
          <a:xfrm>
            <a:off x="5927287" y="3258083"/>
            <a:ext cx="2265259" cy="324898"/>
          </a:xfrm>
          <a:prstGeom prst="rect">
            <a:avLst/>
          </a:prstGeom>
        </p:spPr>
      </p:pic>
      <p:sp>
        <p:nvSpPr>
          <p:cNvPr id="22" name="Oval 21"/>
          <p:cNvSpPr/>
          <p:nvPr/>
        </p:nvSpPr>
        <p:spPr>
          <a:xfrm>
            <a:off x="3868296" y="4616628"/>
            <a:ext cx="1551495" cy="184509"/>
          </a:xfrm>
          <a:prstGeom prst="ellipse">
            <a:avLst/>
          </a:prstGeom>
          <a:noFill/>
          <a:ln w="38100">
            <a:solidFill>
              <a:srgbClr val="FF0000"/>
            </a:solidFill>
          </a:ln>
          <a:effectLst>
            <a:outerShdw blurRad="38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Oval 23"/>
          <p:cNvSpPr/>
          <p:nvPr/>
        </p:nvSpPr>
        <p:spPr>
          <a:xfrm>
            <a:off x="4354169" y="4148926"/>
            <a:ext cx="1333500" cy="212978"/>
          </a:xfrm>
          <a:prstGeom prst="ellipse">
            <a:avLst/>
          </a:prstGeom>
          <a:noFill/>
          <a:ln w="38100">
            <a:solidFill>
              <a:srgbClr val="FF0000"/>
            </a:solidFill>
          </a:ln>
          <a:effectLst>
            <a:outerShdw blurRad="38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p:txBody>
          <a:bodyPr/>
          <a:lstStyle/>
          <a:p>
            <a:fld id="{F220FDF2-1AEC-CF41-BCFD-DFCF6E3F56E7}" type="slidenum">
              <a:rPr lang="en-US" smtClean="0"/>
              <a:t>4</a:t>
            </a:fld>
            <a:endParaRPr lang="en-US"/>
          </a:p>
        </p:txBody>
      </p:sp>
    </p:spTree>
    <p:extLst>
      <p:ext uri="{BB962C8B-B14F-4D97-AF65-F5344CB8AC3E}">
        <p14:creationId xmlns:p14="http://schemas.microsoft.com/office/powerpoint/2010/main" val="1596321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13012" y="135050"/>
            <a:ext cx="8353798" cy="3060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183" b="1" dirty="0" smtClean="0">
                <a:solidFill>
                  <a:schemeClr val="bg1"/>
                </a:solidFill>
                <a:latin typeface="Palatino" charset="0"/>
                <a:ea typeface="Palatino" charset="0"/>
                <a:cs typeface="Palatino" charset="0"/>
              </a:rPr>
              <a:t>China Has Become a Top Forum for Patent Enforcement</a:t>
            </a:r>
            <a:endParaRPr lang="en-US" altLang="en-US" sz="2183" b="1" dirty="0">
              <a:solidFill>
                <a:schemeClr val="bg1"/>
              </a:solidFill>
              <a:latin typeface="Palatino" charset="0"/>
              <a:ea typeface="Palatino" charset="0"/>
              <a:cs typeface="Palatino" charset="0"/>
            </a:endParaRPr>
          </a:p>
        </p:txBody>
      </p:sp>
      <p:pic>
        <p:nvPicPr>
          <p:cNvPr id="3" name="Picture 2"/>
          <p:cNvPicPr>
            <a:picLocks noChangeAspect="1"/>
          </p:cNvPicPr>
          <p:nvPr/>
        </p:nvPicPr>
        <p:blipFill>
          <a:blip r:embed="rId2"/>
          <a:stretch>
            <a:fillRect/>
          </a:stretch>
        </p:blipFill>
        <p:spPr>
          <a:xfrm>
            <a:off x="516985" y="1332537"/>
            <a:ext cx="4480606" cy="3743090"/>
          </a:xfrm>
          <a:prstGeom prst="rect">
            <a:avLst/>
          </a:prstGeom>
        </p:spPr>
      </p:pic>
      <p:pic>
        <p:nvPicPr>
          <p:cNvPr id="48" name="Picture 47"/>
          <p:cNvPicPr>
            <a:picLocks noChangeAspect="1"/>
          </p:cNvPicPr>
          <p:nvPr/>
        </p:nvPicPr>
        <p:blipFill>
          <a:blip r:embed="rId3"/>
          <a:stretch>
            <a:fillRect/>
          </a:stretch>
        </p:blipFill>
        <p:spPr>
          <a:xfrm>
            <a:off x="413011" y="1001670"/>
            <a:ext cx="2686239" cy="342924"/>
          </a:xfrm>
          <a:prstGeom prst="rect">
            <a:avLst/>
          </a:prstGeom>
        </p:spPr>
      </p:pic>
      <p:sp>
        <p:nvSpPr>
          <p:cNvPr id="11" name="Rectangle 10"/>
          <p:cNvSpPr/>
          <p:nvPr/>
        </p:nvSpPr>
        <p:spPr>
          <a:xfrm>
            <a:off x="413011" y="1001670"/>
            <a:ext cx="4713521" cy="4073958"/>
          </a:xfrm>
          <a:prstGeom prst="rect">
            <a:avLst/>
          </a:prstGeom>
          <a:noFill/>
          <a:ln w="63500">
            <a:solidFill>
              <a:srgbClr val="01529B"/>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9"/>
          </a:p>
        </p:txBody>
      </p:sp>
      <p:sp>
        <p:nvSpPr>
          <p:cNvPr id="12" name="Rectangle 11"/>
          <p:cNvSpPr/>
          <p:nvPr/>
        </p:nvSpPr>
        <p:spPr>
          <a:xfrm>
            <a:off x="3497594" y="1956386"/>
            <a:ext cx="1499997" cy="3049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9"/>
          </a:p>
        </p:txBody>
      </p:sp>
      <p:pic>
        <p:nvPicPr>
          <p:cNvPr id="13" name="Picture 12"/>
          <p:cNvPicPr>
            <a:picLocks noChangeAspect="1"/>
          </p:cNvPicPr>
          <p:nvPr/>
        </p:nvPicPr>
        <p:blipFill>
          <a:blip r:embed="rId4"/>
          <a:stretch>
            <a:fillRect/>
          </a:stretch>
        </p:blipFill>
        <p:spPr>
          <a:xfrm>
            <a:off x="3509215" y="2263508"/>
            <a:ext cx="5098072" cy="1227479"/>
          </a:xfrm>
          <a:prstGeom prst="rect">
            <a:avLst/>
          </a:prstGeom>
          <a:ln w="63500">
            <a:solidFill>
              <a:srgbClr val="0099CC"/>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290886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908844" y="0"/>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Qualcomm Is Using China For Enforcement</a:t>
            </a:r>
          </a:p>
        </p:txBody>
      </p:sp>
      <p:sp>
        <p:nvSpPr>
          <p:cNvPr id="28" name="Rectangle 27"/>
          <p:cNvSpPr/>
          <p:nvPr/>
        </p:nvSpPr>
        <p:spPr>
          <a:xfrm>
            <a:off x="1214779" y="5021270"/>
            <a:ext cx="6435396" cy="297646"/>
          </a:xfrm>
          <a:prstGeom prst="rect">
            <a:avLst/>
          </a:prstGeom>
        </p:spPr>
        <p:txBody>
          <a:bodyPr wrap="square">
            <a:spAutoFit/>
          </a:bodyPr>
          <a:lstStyle/>
          <a:p>
            <a:r>
              <a:rPr lang="en-US" sz="667" dirty="0">
                <a:solidFill>
                  <a:srgbClr val="002060"/>
                </a:solidFill>
                <a:hlinkClick r:id="rId2"/>
              </a:rPr>
              <a:t>http://www.bloomberg.com/news/articles/2016-06-24/qualcomm-to-test-strength-of-china-agreement-with-patent-suit</a:t>
            </a:r>
            <a:endParaRPr lang="en-US" sz="667" dirty="0">
              <a:solidFill>
                <a:srgbClr val="002060"/>
              </a:solidFill>
            </a:endParaRPr>
          </a:p>
          <a:p>
            <a:pPr algn="r"/>
            <a:endParaRPr lang="en-US" sz="667" dirty="0">
              <a:solidFill>
                <a:srgbClr val="002060"/>
              </a:solidFill>
            </a:endParaRPr>
          </a:p>
        </p:txBody>
      </p:sp>
      <p:pic>
        <p:nvPicPr>
          <p:cNvPr id="2" name="Picture 1"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230" y="978628"/>
            <a:ext cx="3353966" cy="4088485"/>
          </a:xfrm>
          <a:prstGeom prst="rect">
            <a:avLst/>
          </a:prstGeom>
        </p:spPr>
      </p:pic>
      <p:grpSp>
        <p:nvGrpSpPr>
          <p:cNvPr id="6" name="Group 5"/>
          <p:cNvGrpSpPr/>
          <p:nvPr/>
        </p:nvGrpSpPr>
        <p:grpSpPr>
          <a:xfrm>
            <a:off x="2197769" y="2233205"/>
            <a:ext cx="5878278" cy="1884672"/>
            <a:chOff x="1722923" y="2546282"/>
            <a:chExt cx="7053934" cy="2261606"/>
          </a:xfrm>
        </p:grpSpPr>
        <p:sp>
          <p:nvSpPr>
            <p:cNvPr id="21" name="Folded Corner 62"/>
            <p:cNvSpPr/>
            <p:nvPr/>
          </p:nvSpPr>
          <p:spPr bwMode="auto">
            <a:xfrm>
              <a:off x="1722923" y="2546282"/>
              <a:ext cx="7053934" cy="2261606"/>
            </a:xfrm>
            <a:prstGeom prst="foldedCorner">
              <a:avLst>
                <a:gd name="adj" fmla="val 24539"/>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isometricOffAxis1Right">
                <a:rot lat="21000000" lon="20639955" rev="120000"/>
              </a:camera>
              <a:lightRig rig="threePt" dir="t"/>
            </a:scene3d>
          </p:spPr>
          <p:txBody>
            <a:bodyPr/>
            <a:lstStyle/>
            <a:p>
              <a:pPr eaLnBrk="0" hangingPunct="0">
                <a:defRPr/>
              </a:pPr>
              <a:endParaRPr lang="en-US" sz="1667">
                <a:ea typeface="ＭＳ Ｐゴシック" pitchFamily="-107" charset="-128"/>
              </a:endParaRPr>
            </a:p>
          </p:txBody>
        </p:sp>
        <p:sp>
          <p:nvSpPr>
            <p:cNvPr id="18" name="Rectangle 17"/>
            <p:cNvSpPr/>
            <p:nvPr/>
          </p:nvSpPr>
          <p:spPr>
            <a:xfrm>
              <a:off x="1963553" y="2719449"/>
              <a:ext cx="6554805" cy="2049792"/>
            </a:xfrm>
            <a:prstGeom prst="rect">
              <a:avLst/>
            </a:prstGeom>
          </p:spPr>
          <p:txBody>
            <a:bodyPr wrap="square">
              <a:spAutoFit/>
            </a:bodyPr>
            <a:lstStyle/>
            <a:p>
              <a:pPr>
                <a:spcBef>
                  <a:spcPts val="500"/>
                </a:spcBef>
                <a:spcAft>
                  <a:spcPts val="500"/>
                </a:spcAft>
              </a:pPr>
              <a:r>
                <a:rPr lang="en-US" altLang="zh-CN" sz="1500" dirty="0">
                  <a:latin typeface="Calibri" panose="020F0502020204030204" pitchFamily="34" charset="0"/>
                </a:rPr>
                <a:t>“We’re asking the court to assist us and get them in compliance,” said Don Rosenberg, Qualcomm’s general counsel in a telephone interview. “China is really making a concerted effort, including having the special IP courts, to enforce intellectual property rights and to value intellectual property rights. We’re putting our faith in the court system there and we wouldn’t do that if we didn’t think we were in capable hands.”</a:t>
              </a:r>
            </a:p>
          </p:txBody>
        </p:sp>
      </p:grpSp>
      <p:pic>
        <p:nvPicPr>
          <p:cNvPr id="5" name="Picture 4"/>
          <p:cNvPicPr>
            <a:picLocks noChangeAspect="1"/>
          </p:cNvPicPr>
          <p:nvPr/>
        </p:nvPicPr>
        <p:blipFill>
          <a:blip r:embed="rId4"/>
          <a:stretch>
            <a:fillRect/>
          </a:stretch>
        </p:blipFill>
        <p:spPr>
          <a:xfrm>
            <a:off x="4876801" y="1426954"/>
            <a:ext cx="2614863" cy="583113"/>
          </a:xfrm>
          <a:prstGeom prst="rect">
            <a:avLst/>
          </a:prstGeom>
        </p:spPr>
      </p:pic>
      <p:sp>
        <p:nvSpPr>
          <p:cNvPr id="4" name="Slide Number Placeholder 3"/>
          <p:cNvSpPr>
            <a:spLocks noGrp="1"/>
          </p:cNvSpPr>
          <p:nvPr>
            <p:ph type="sldNum" sz="quarter" idx="12"/>
          </p:nvPr>
        </p:nvSpPr>
        <p:spPr/>
        <p:txBody>
          <a:bodyPr/>
          <a:lstStyle/>
          <a:p>
            <a:fld id="{F220FDF2-1AEC-CF41-BCFD-DFCF6E3F56E7}" type="slidenum">
              <a:rPr lang="en-US" smtClean="0"/>
              <a:t>6</a:t>
            </a:fld>
            <a:endParaRPr lang="en-US"/>
          </a:p>
        </p:txBody>
      </p:sp>
    </p:spTree>
    <p:extLst>
      <p:ext uri="{BB962C8B-B14F-4D97-AF65-F5344CB8AC3E}">
        <p14:creationId xmlns:p14="http://schemas.microsoft.com/office/powerpoint/2010/main" val="85730727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908844" y="0"/>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Qualcomm Is Using China For Enforcement</a:t>
            </a:r>
          </a:p>
        </p:txBody>
      </p:sp>
      <p:sp>
        <p:nvSpPr>
          <p:cNvPr id="28" name="Rectangle 27"/>
          <p:cNvSpPr/>
          <p:nvPr/>
        </p:nvSpPr>
        <p:spPr>
          <a:xfrm>
            <a:off x="1214779" y="5021270"/>
            <a:ext cx="6435396" cy="194990"/>
          </a:xfrm>
          <a:prstGeom prst="rect">
            <a:avLst/>
          </a:prstGeom>
        </p:spPr>
        <p:txBody>
          <a:bodyPr wrap="square">
            <a:spAutoFit/>
          </a:bodyPr>
          <a:lstStyle/>
          <a:p>
            <a:r>
              <a:rPr lang="en-US" sz="667" dirty="0">
                <a:solidFill>
                  <a:srgbClr val="002060"/>
                </a:solidFill>
                <a:hlinkClick r:id="rId2"/>
              </a:rPr>
              <a:t>https://www.cnbc.com/2017/10/13/reuters-america-qualcomm-files-lawsuits-in-china-to-ban-iphones--</a:t>
            </a:r>
            <a:r>
              <a:rPr lang="en-US" sz="667" dirty="0" smtClean="0">
                <a:solidFill>
                  <a:srgbClr val="002060"/>
                </a:solidFill>
                <a:hlinkClick r:id="rId2"/>
              </a:rPr>
              <a:t>bloomberg.html</a:t>
            </a:r>
            <a:r>
              <a:rPr lang="en-US" sz="667" dirty="0" smtClean="0">
                <a:solidFill>
                  <a:srgbClr val="002060"/>
                </a:solidFill>
              </a:rPr>
              <a:t> </a:t>
            </a:r>
            <a:endParaRPr lang="en-US" sz="667" dirty="0">
              <a:solidFill>
                <a:srgbClr val="002060"/>
              </a:solidFill>
            </a:endParaRPr>
          </a:p>
        </p:txBody>
      </p:sp>
      <p:pic>
        <p:nvPicPr>
          <p:cNvPr id="5" name="Picture 4"/>
          <p:cNvPicPr>
            <a:picLocks noChangeAspect="1"/>
          </p:cNvPicPr>
          <p:nvPr/>
        </p:nvPicPr>
        <p:blipFill>
          <a:blip r:embed="rId3"/>
          <a:stretch>
            <a:fillRect/>
          </a:stretch>
        </p:blipFill>
        <p:spPr>
          <a:xfrm>
            <a:off x="6019801" y="729426"/>
            <a:ext cx="2614863" cy="583113"/>
          </a:xfrm>
          <a:prstGeom prst="rect">
            <a:avLst/>
          </a:prstGeom>
        </p:spPr>
      </p:pic>
      <p:sp>
        <p:nvSpPr>
          <p:cNvPr id="4" name="Slide Number Placeholder 3"/>
          <p:cNvSpPr>
            <a:spLocks noGrp="1"/>
          </p:cNvSpPr>
          <p:nvPr>
            <p:ph type="sldNum" sz="quarter" idx="12"/>
          </p:nvPr>
        </p:nvSpPr>
        <p:spPr/>
        <p:txBody>
          <a:bodyPr/>
          <a:lstStyle/>
          <a:p>
            <a:fld id="{F220FDF2-1AEC-CF41-BCFD-DFCF6E3F56E7}" type="slidenum">
              <a:rPr lang="en-US" smtClean="0"/>
              <a:t>7</a:t>
            </a:fld>
            <a:endParaRPr lang="en-US"/>
          </a:p>
        </p:txBody>
      </p:sp>
      <p:pic>
        <p:nvPicPr>
          <p:cNvPr id="9" name="Picture 8"/>
          <p:cNvPicPr>
            <a:picLocks noChangeAspect="1"/>
          </p:cNvPicPr>
          <p:nvPr/>
        </p:nvPicPr>
        <p:blipFill>
          <a:blip r:embed="rId4"/>
          <a:stretch>
            <a:fillRect/>
          </a:stretch>
        </p:blipFill>
        <p:spPr>
          <a:xfrm>
            <a:off x="880783" y="1746143"/>
            <a:ext cx="5829300" cy="2841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5455811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762000" y="109116"/>
            <a:ext cx="8093968"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a:spcBef>
                <a:spcPct val="0"/>
              </a:spcBef>
              <a:spcAft>
                <a:spcPct val="0"/>
              </a:spcAft>
              <a:defRPr sz="2200">
                <a:solidFill>
                  <a:schemeClr val="bg1"/>
                </a:solidFill>
                <a:latin typeface="Cambria" panose="02040503050406030204" pitchFamily="18" charset="0"/>
                <a:ea typeface="ＭＳ Ｐゴシック" pitchFamily="34" charset="-128"/>
                <a:cs typeface="Times" charset="0"/>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r>
              <a:rPr lang="en-US" altLang="en-US" sz="2333" dirty="0"/>
              <a:t>Apple Understands the Danger of China As A Patent Venue</a:t>
            </a:r>
          </a:p>
        </p:txBody>
      </p:sp>
      <p:pic>
        <p:nvPicPr>
          <p:cNvPr id="24" name="Picture 23"/>
          <p:cNvPicPr>
            <a:picLocks noChangeAspect="1"/>
          </p:cNvPicPr>
          <p:nvPr/>
        </p:nvPicPr>
        <p:blipFill>
          <a:blip r:embed="rId2"/>
          <a:stretch>
            <a:fillRect/>
          </a:stretch>
        </p:blipFill>
        <p:spPr>
          <a:xfrm>
            <a:off x="2453085" y="1439333"/>
            <a:ext cx="5928916" cy="3895492"/>
          </a:xfrm>
          <a:prstGeom prst="rect">
            <a:avLst/>
          </a:prstGeom>
        </p:spPr>
      </p:pic>
      <p:sp>
        <p:nvSpPr>
          <p:cNvPr id="25" name="Rectangle 24"/>
          <p:cNvSpPr/>
          <p:nvPr/>
        </p:nvSpPr>
        <p:spPr>
          <a:xfrm>
            <a:off x="4064001" y="2899833"/>
            <a:ext cx="3786584" cy="254000"/>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6" name="Rectangle 25"/>
          <p:cNvSpPr/>
          <p:nvPr/>
        </p:nvSpPr>
        <p:spPr>
          <a:xfrm>
            <a:off x="2551707" y="3153833"/>
            <a:ext cx="5489377" cy="571500"/>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 name="Slide Number Placeholder 2"/>
          <p:cNvSpPr>
            <a:spLocks noGrp="1"/>
          </p:cNvSpPr>
          <p:nvPr>
            <p:ph type="sldNum" sz="quarter" idx="12"/>
          </p:nvPr>
        </p:nvSpPr>
        <p:spPr/>
        <p:txBody>
          <a:bodyPr/>
          <a:lstStyle/>
          <a:p>
            <a:fld id="{F220FDF2-1AEC-CF41-BCFD-DFCF6E3F56E7}" type="slidenum">
              <a:rPr lang="en-US" smtClean="0"/>
              <a:t>8</a:t>
            </a:fld>
            <a:endParaRPr lang="en-US"/>
          </a:p>
        </p:txBody>
      </p:sp>
      <p:pic>
        <p:nvPicPr>
          <p:cNvPr id="19" name="Picture 18"/>
          <p:cNvPicPr>
            <a:picLocks noChangeAspect="1"/>
          </p:cNvPicPr>
          <p:nvPr/>
        </p:nvPicPr>
        <p:blipFill>
          <a:blip r:embed="rId3"/>
          <a:stretch>
            <a:fillRect/>
          </a:stretch>
        </p:blipFill>
        <p:spPr>
          <a:xfrm>
            <a:off x="941853" y="767992"/>
            <a:ext cx="3022462" cy="1340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968375" y="3992647"/>
            <a:ext cx="1384597" cy="1384597"/>
          </a:xfrm>
          <a:prstGeom prst="rect">
            <a:avLst/>
          </a:prstGeom>
        </p:spPr>
      </p:pic>
    </p:spTree>
    <p:extLst>
      <p:ext uri="{BB962C8B-B14F-4D97-AF65-F5344CB8AC3E}">
        <p14:creationId xmlns:p14="http://schemas.microsoft.com/office/powerpoint/2010/main" val="15549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black">
          <a:xfrm>
            <a:off x="760677" y="5207000"/>
            <a:ext cx="381001"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algn="ctr">
              <a:spcBef>
                <a:spcPct val="0"/>
              </a:spcBef>
              <a:spcAft>
                <a:spcPct val="0"/>
              </a:spcAft>
            </a:pPr>
            <a:endParaRPr lang="en-US" altLang="en-US" sz="750" dirty="0">
              <a:solidFill>
                <a:srgbClr val="25177A"/>
              </a:solidFill>
              <a:cs typeface="Arial" pitchFamily="34" charset="0"/>
            </a:endParaRPr>
          </a:p>
        </p:txBody>
      </p:sp>
      <p:sp>
        <p:nvSpPr>
          <p:cNvPr id="30725" name="Rectangle 6"/>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6" name="Rectangle 7"/>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7" name="Rectangle 8"/>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8" name="Rectangle 9"/>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29" name="Rectangle 10"/>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0" name="Rectangle 11"/>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1" name="Rectangle 12"/>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2" name="Rectangle 13"/>
          <p:cNvSpPr>
            <a:spLocks noChangeArrowheads="1"/>
          </p:cNvSpPr>
          <p:nvPr/>
        </p:nvSpPr>
        <p:spPr bwMode="auto">
          <a:xfrm>
            <a:off x="762000" y="-8784"/>
            <a:ext cx="2375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r>
              <a:rPr lang="en-US" altLang="en-US" sz="1500" dirty="0">
                <a:solidFill>
                  <a:schemeClr val="tx1"/>
                </a:solidFill>
              </a:rPr>
              <a:t> </a:t>
            </a:r>
          </a:p>
        </p:txBody>
      </p:sp>
      <p:sp>
        <p:nvSpPr>
          <p:cNvPr id="30733" name="Rectangle 2"/>
          <p:cNvSpPr txBox="1">
            <a:spLocks noChangeArrowheads="1"/>
          </p:cNvSpPr>
          <p:nvPr/>
        </p:nvSpPr>
        <p:spPr bwMode="black">
          <a:xfrm>
            <a:off x="1015339" y="-38028"/>
            <a:ext cx="7326313"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50000"/>
              </a:spcBef>
              <a:spcAft>
                <a:spcPct val="50000"/>
              </a:spcAft>
              <a:defRPr sz="1900">
                <a:solidFill>
                  <a:schemeClr val="bg1"/>
                </a:solidFill>
                <a:latin typeface="Arial" pitchFamily="34" charset="0"/>
                <a:ea typeface="ＭＳ Ｐゴシック" pitchFamily="34" charset="-128"/>
              </a:defRPr>
            </a:lvl1pPr>
            <a:lvl2pPr marL="742950" indent="-285750" eaLnBrk="0" hangingPunct="0">
              <a:spcAft>
                <a:spcPct val="40000"/>
              </a:spcAft>
              <a:defRPr sz="1500">
                <a:solidFill>
                  <a:schemeClr val="bg1"/>
                </a:solidFill>
                <a:latin typeface="Arial" pitchFamily="34" charset="0"/>
                <a:ea typeface="ＭＳ Ｐゴシック" pitchFamily="34" charset="-128"/>
              </a:defRPr>
            </a:lvl2pPr>
            <a:lvl3pPr marL="1143000" indent="-228600" eaLnBrk="0" hangingPunct="0">
              <a:spcAft>
                <a:spcPct val="40000"/>
              </a:spcAft>
              <a:defRPr sz="1300">
                <a:solidFill>
                  <a:schemeClr val="bg1"/>
                </a:solidFill>
                <a:latin typeface="Arial" pitchFamily="34" charset="0"/>
                <a:ea typeface="ＭＳ Ｐゴシック" pitchFamily="34" charset="-128"/>
              </a:defRPr>
            </a:lvl3pPr>
            <a:lvl4pPr marL="1600200" indent="-228600" eaLnBrk="0" hangingPunct="0">
              <a:spcAft>
                <a:spcPct val="40000"/>
              </a:spcAft>
              <a:defRPr sz="1100">
                <a:solidFill>
                  <a:schemeClr val="bg1"/>
                </a:solidFill>
                <a:latin typeface="Arial" pitchFamily="34" charset="0"/>
                <a:ea typeface="ＭＳ Ｐゴシック" pitchFamily="34" charset="-128"/>
              </a:defRPr>
            </a:lvl4pPr>
            <a:lvl5pPr marL="2057400" indent="-228600" eaLnBrk="0" hangingPunct="0">
              <a:spcAft>
                <a:spcPct val="40000"/>
              </a:spcAft>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40000"/>
              </a:spcAft>
              <a:defRPr sz="900">
                <a:solidFill>
                  <a:schemeClr val="bg1"/>
                </a:solidFill>
                <a:latin typeface="Arial" pitchFamily="34" charset="0"/>
                <a:ea typeface="ＭＳ Ｐゴシック" pitchFamily="34" charset="-128"/>
              </a:defRPr>
            </a:lvl9pPr>
          </a:lstStyle>
          <a:p>
            <a:pPr eaLnBrk="1" hangingPunct="1">
              <a:spcBef>
                <a:spcPct val="0"/>
              </a:spcBef>
              <a:spcAft>
                <a:spcPct val="0"/>
              </a:spcAft>
            </a:pPr>
            <a:endParaRPr lang="en-US" altLang="en-US" sz="1833" dirty="0">
              <a:latin typeface="Cambria" panose="02040503050406030204" pitchFamily="18" charset="0"/>
              <a:cs typeface="Times" charset="0"/>
            </a:endParaRPr>
          </a:p>
          <a:p>
            <a:pPr algn="ctr" eaLnBrk="1" hangingPunct="1">
              <a:spcBef>
                <a:spcPct val="0"/>
              </a:spcBef>
              <a:spcAft>
                <a:spcPct val="0"/>
              </a:spcAft>
            </a:pPr>
            <a:r>
              <a:rPr lang="en-US" altLang="en-US" sz="2333" b="1" dirty="0">
                <a:latin typeface="Cambria" panose="02040503050406030204" pitchFamily="18" charset="0"/>
                <a:cs typeface="Times" charset="0"/>
              </a:rPr>
              <a:t>China Is Granting Injunctions</a:t>
            </a:r>
          </a:p>
        </p:txBody>
      </p:sp>
      <p:sp>
        <p:nvSpPr>
          <p:cNvPr id="5" name="Slide Number Placeholder 4"/>
          <p:cNvSpPr>
            <a:spLocks noGrp="1"/>
          </p:cNvSpPr>
          <p:nvPr>
            <p:ph type="sldNum" sz="quarter" idx="12"/>
          </p:nvPr>
        </p:nvSpPr>
        <p:spPr/>
        <p:txBody>
          <a:bodyPr/>
          <a:lstStyle/>
          <a:p>
            <a:fld id="{F220FDF2-1AEC-CF41-BCFD-DFCF6E3F56E7}" type="slidenum">
              <a:rPr lang="en-US" smtClean="0"/>
              <a:t>9</a:t>
            </a:fld>
            <a:endParaRPr lang="en-US"/>
          </a:p>
        </p:txBody>
      </p:sp>
      <p:sp>
        <p:nvSpPr>
          <p:cNvPr id="19" name="TextBox 18"/>
          <p:cNvSpPr txBox="1"/>
          <p:nvPr/>
        </p:nvSpPr>
        <p:spPr>
          <a:xfrm>
            <a:off x="6406815" y="1509891"/>
            <a:ext cx="1891864" cy="2554545"/>
          </a:xfrm>
          <a:prstGeom prst="rect">
            <a:avLst/>
          </a:prstGeom>
          <a:noFill/>
        </p:spPr>
        <p:txBody>
          <a:bodyPr wrap="none" rtlCol="0">
            <a:spAutoFit/>
          </a:bodyPr>
          <a:lstStyle/>
          <a:p>
            <a:pPr algn="ctr"/>
            <a:r>
              <a:rPr lang="en-US" sz="3200" b="1" i="1" dirty="0" smtClean="0">
                <a:solidFill>
                  <a:srgbClr val="01529B"/>
                </a:solidFill>
              </a:rPr>
              <a:t>$11.6M</a:t>
            </a:r>
          </a:p>
          <a:p>
            <a:pPr algn="ctr"/>
            <a:endParaRPr lang="en-US" sz="3200" b="1" i="1" dirty="0">
              <a:solidFill>
                <a:srgbClr val="01529B"/>
              </a:solidFill>
            </a:endParaRPr>
          </a:p>
          <a:p>
            <a:pPr algn="ctr"/>
            <a:r>
              <a:rPr lang="en-US" sz="3200" b="1" i="1" u="sng" dirty="0" smtClean="0">
                <a:solidFill>
                  <a:srgbClr val="01529B"/>
                </a:solidFill>
              </a:rPr>
              <a:t>Plus </a:t>
            </a:r>
          </a:p>
          <a:p>
            <a:pPr algn="ctr"/>
            <a:endParaRPr lang="en-US" sz="3200" b="1" i="1" dirty="0">
              <a:solidFill>
                <a:srgbClr val="01529B"/>
              </a:solidFill>
            </a:endParaRPr>
          </a:p>
          <a:p>
            <a:pPr algn="ctr"/>
            <a:r>
              <a:rPr lang="en-US" sz="3200" b="1" i="1" dirty="0" smtClean="0">
                <a:solidFill>
                  <a:srgbClr val="01529B"/>
                </a:solidFill>
              </a:rPr>
              <a:t>Injunction</a:t>
            </a:r>
          </a:p>
        </p:txBody>
      </p:sp>
      <p:sp>
        <p:nvSpPr>
          <p:cNvPr id="20" name="Rectangle 19"/>
          <p:cNvSpPr/>
          <p:nvPr/>
        </p:nvSpPr>
        <p:spPr>
          <a:xfrm>
            <a:off x="2079954" y="5516277"/>
            <a:ext cx="5385331" cy="194990"/>
          </a:xfrm>
          <a:prstGeom prst="rect">
            <a:avLst/>
          </a:prstGeom>
        </p:spPr>
        <p:txBody>
          <a:bodyPr wrap="square">
            <a:spAutoFit/>
          </a:bodyPr>
          <a:lstStyle/>
          <a:p>
            <a:r>
              <a:rPr lang="en-US" sz="667" dirty="0">
                <a:solidFill>
                  <a:srgbClr val="002060"/>
                </a:solidFill>
                <a:hlinkClick r:id="rId2"/>
              </a:rPr>
              <a:t>http://www.ipwatchdog.com/2017/04/13/huawei-earns-first-victory-against-samsung-china-smartphone-patents/id=81871</a:t>
            </a:r>
            <a:r>
              <a:rPr lang="en-US" sz="667" dirty="0" smtClean="0">
                <a:solidFill>
                  <a:srgbClr val="002060"/>
                </a:solidFill>
                <a:hlinkClick r:id="rId2"/>
              </a:rPr>
              <a:t>/</a:t>
            </a:r>
            <a:r>
              <a:rPr lang="en-US" sz="667" dirty="0" smtClean="0">
                <a:solidFill>
                  <a:srgbClr val="002060"/>
                </a:solidFill>
              </a:rPr>
              <a:t> </a:t>
            </a:r>
            <a:endParaRPr lang="en-US" sz="667" dirty="0">
              <a:solidFill>
                <a:srgbClr val="002060"/>
              </a:solidFill>
            </a:endParaRPr>
          </a:p>
        </p:txBody>
      </p:sp>
      <p:pic>
        <p:nvPicPr>
          <p:cNvPr id="21" name="Picture 20"/>
          <p:cNvPicPr>
            <a:picLocks noChangeAspect="1"/>
          </p:cNvPicPr>
          <p:nvPr/>
        </p:nvPicPr>
        <p:blipFill>
          <a:blip r:embed="rId3"/>
          <a:stretch>
            <a:fillRect/>
          </a:stretch>
        </p:blipFill>
        <p:spPr>
          <a:xfrm>
            <a:off x="760677" y="1222687"/>
            <a:ext cx="4588081" cy="40101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55216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up)">
                                      <p:cBhvr>
                                        <p:cTn id="11" dur="500"/>
                                        <p:tgtEl>
                                          <p:spTgt spid="19">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wipe(up)">
                                      <p:cBhvr>
                                        <p:cTn id="15" dur="500"/>
                                        <p:tgtEl>
                                          <p:spTgt spid="19">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animEffect transition="in" filter="wipe(up)">
                                      <p:cBhvr>
                                        <p:cTn id="19"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1001</TotalTime>
  <Words>1480</Words>
  <Application>Microsoft Macintosh PowerPoint</Application>
  <PresentationFormat>On-screen Show (16:10)</PresentationFormat>
  <Paragraphs>295</Paragraphs>
  <Slides>22</Slides>
  <Notes>8</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22</vt:i4>
      </vt:variant>
    </vt:vector>
  </HeadingPairs>
  <TitlesOfParts>
    <vt:vector size="44" baseType="lpstr">
      <vt:lpstr>Arial</vt:lpstr>
      <vt:lpstr>Arial Narrow</vt:lpstr>
      <vt:lpstr>Bodoni 72 Oldstyle Book</vt:lpstr>
      <vt:lpstr>Calibri</vt:lpstr>
      <vt:lpstr>Calibri Light</vt:lpstr>
      <vt:lpstr>Cambria</vt:lpstr>
      <vt:lpstr>DengXian</vt:lpstr>
      <vt:lpstr>Mangal</vt:lpstr>
      <vt:lpstr>MingLiU</vt:lpstr>
      <vt:lpstr>ＭＳ Ｐゴシック</vt:lpstr>
      <vt:lpstr>ＭＳ 明朝</vt:lpstr>
      <vt:lpstr>Palatino</vt:lpstr>
      <vt:lpstr>Palatino Linotype</vt:lpstr>
      <vt:lpstr>Rockwell</vt:lpstr>
      <vt:lpstr>Times</vt:lpstr>
      <vt:lpstr>Times New Roman</vt:lpstr>
      <vt:lpstr>Wingdings</vt:lpstr>
      <vt:lpstr>宋体</vt:lpstr>
      <vt:lpstr>新宋体</vt:lpstr>
      <vt:lpstr>等线</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 Robinson</dc:creator>
  <cp:lastModifiedBy>Erick Robinson</cp:lastModifiedBy>
  <cp:revision>191</cp:revision>
  <cp:lastPrinted>2016-10-21T02:35:08Z</cp:lastPrinted>
  <dcterms:created xsi:type="dcterms:W3CDTF">2016-10-04T11:53:07Z</dcterms:created>
  <dcterms:modified xsi:type="dcterms:W3CDTF">2017-11-14T15:19:46Z</dcterms:modified>
</cp:coreProperties>
</file>